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9"/>
  </p:notesMasterIdLst>
  <p:sldIdLst>
    <p:sldId id="256" r:id="rId2"/>
    <p:sldId id="361" r:id="rId3"/>
    <p:sldId id="618" r:id="rId4"/>
    <p:sldId id="614" r:id="rId5"/>
    <p:sldId id="273" r:id="rId6"/>
    <p:sldId id="275" r:id="rId7"/>
    <p:sldId id="287" r:id="rId8"/>
    <p:sldId id="258" r:id="rId9"/>
    <p:sldId id="257" r:id="rId10"/>
    <p:sldId id="261" r:id="rId11"/>
    <p:sldId id="269" r:id="rId12"/>
    <p:sldId id="267" r:id="rId13"/>
    <p:sldId id="265" r:id="rId14"/>
    <p:sldId id="613" r:id="rId15"/>
    <p:sldId id="266" r:id="rId16"/>
    <p:sldId id="579" r:id="rId17"/>
    <p:sldId id="270" r:id="rId18"/>
    <p:sldId id="277" r:id="rId19"/>
    <p:sldId id="279" r:id="rId20"/>
    <p:sldId id="268" r:id="rId21"/>
    <p:sldId id="580" r:id="rId22"/>
    <p:sldId id="578" r:id="rId23"/>
    <p:sldId id="284" r:id="rId24"/>
    <p:sldId id="581" r:id="rId25"/>
    <p:sldId id="574" r:id="rId26"/>
    <p:sldId id="540" r:id="rId27"/>
    <p:sldId id="567" r:id="rId28"/>
  </p:sldIdLst>
  <p:sldSz cx="12192000" cy="6858000"/>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F684"/>
    <a:srgbClr val="B9FBA3"/>
    <a:srgbClr val="C6EF7C"/>
    <a:srgbClr val="F0EA8A"/>
    <a:srgbClr val="E6F9AC"/>
    <a:srgbClr val="F7F9A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FAE9B6-42BA-DEB4-C3EB-C6E0894945B6}" v="234" dt="2024-06-03T16:46:10.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1" autoAdjust="0"/>
    <p:restoredTop sz="80590" autoAdjust="0"/>
  </p:normalViewPr>
  <p:slideViewPr>
    <p:cSldViewPr snapToGrid="0" snapToObjects="1">
      <p:cViewPr varScale="1">
        <p:scale>
          <a:sx n="84" d="100"/>
          <a:sy n="84" d="100"/>
        </p:scale>
        <p:origin x="1632" y="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762C4F-FBA5-2741-854D-52E2FEE6FE25}" type="datetimeFigureOut">
              <a:rPr lang="en-US" smtClean="0"/>
              <a:t>6/3/2024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72F1D1-528B-474B-A360-BF22B3AF312F}" type="slidenum">
              <a:rPr lang="en-US" smtClean="0"/>
              <a:t>‹#›</a:t>
            </a:fld>
            <a:endParaRPr lang="en-US"/>
          </a:p>
        </p:txBody>
      </p:sp>
    </p:spTree>
    <p:extLst>
      <p:ext uri="{BB962C8B-B14F-4D97-AF65-F5344CB8AC3E}">
        <p14:creationId xmlns:p14="http://schemas.microsoft.com/office/powerpoint/2010/main" val="24664065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opb.org/article/2021/01/12/climate-change-oregon-effects/#:~:text=Oregon%20will%20likely%20see%20more,decades%2C%20according%20to%20the%20report.&amp;text=Snowpack%20is%20also%20expected%20to,least%2060%25%20statewide%20by%20205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NvP6j4Dj0V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4414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students like more  detailed instructions for the lab in the </a:t>
            </a:r>
            <a:r>
              <a:rPr lang="en-US" dirty="0" err="1"/>
              <a:t>powerpoint</a:t>
            </a:r>
            <a:r>
              <a:rPr lang="en-US" dirty="0"/>
              <a:t>, so this is for them! </a:t>
            </a:r>
          </a:p>
          <a:p>
            <a:endParaRPr lang="en-US" dirty="0"/>
          </a:p>
          <a:p>
            <a:r>
              <a:rPr lang="en-US" dirty="0"/>
              <a:t>One thing I noticed was that the species in the worksheet up here did not match the species locations in the table? Maybe they can guestimate from nearby counties? </a:t>
            </a:r>
          </a:p>
        </p:txBody>
      </p:sp>
      <p:sp>
        <p:nvSpPr>
          <p:cNvPr id="4" name="Slide Number Placeholder 3"/>
          <p:cNvSpPr>
            <a:spLocks noGrp="1"/>
          </p:cNvSpPr>
          <p:nvPr>
            <p:ph type="sldNum" sz="quarter" idx="5"/>
          </p:nvPr>
        </p:nvSpPr>
        <p:spPr/>
        <p:txBody>
          <a:bodyPr/>
          <a:lstStyle/>
          <a:p>
            <a:fld id="{F372F1D1-528B-474B-A360-BF22B3AF312F}" type="slidenum">
              <a:rPr lang="en-US" smtClean="0"/>
              <a:t>19</a:t>
            </a:fld>
            <a:endParaRPr lang="en-US"/>
          </a:p>
        </p:txBody>
      </p:sp>
    </p:spTree>
    <p:extLst>
      <p:ext uri="{BB962C8B-B14F-4D97-AF65-F5344CB8AC3E}">
        <p14:creationId xmlns:p14="http://schemas.microsoft.com/office/powerpoint/2010/main" val="12756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Climate change in Oregon by the numbers, from 0.1 to 200 – OPB</a:t>
            </a:r>
            <a:endParaRPr lang="en-US" dirty="0"/>
          </a:p>
          <a:p>
            <a:endParaRPr lang="en-US" dirty="0"/>
          </a:p>
          <a:p>
            <a:r>
              <a:rPr lang="en-US" dirty="0"/>
              <a:t>The photo is a king tide in Oregon, mimicking higher sea levels</a:t>
            </a:r>
          </a:p>
          <a:p>
            <a:endParaRPr lang="en-US" dirty="0"/>
          </a:p>
        </p:txBody>
      </p:sp>
      <p:sp>
        <p:nvSpPr>
          <p:cNvPr id="4" name="Slide Number Placeholder 3"/>
          <p:cNvSpPr>
            <a:spLocks noGrp="1"/>
          </p:cNvSpPr>
          <p:nvPr>
            <p:ph type="sldNum" sz="quarter" idx="5"/>
          </p:nvPr>
        </p:nvSpPr>
        <p:spPr/>
        <p:txBody>
          <a:bodyPr/>
          <a:lstStyle/>
          <a:p>
            <a:fld id="{F372F1D1-528B-474B-A360-BF22B3AF312F}" type="slidenum">
              <a:rPr lang="en-US" smtClean="0"/>
              <a:t>23</a:t>
            </a:fld>
            <a:endParaRPr lang="en-US"/>
          </a:p>
        </p:txBody>
      </p:sp>
    </p:spTree>
    <p:extLst>
      <p:ext uri="{BB962C8B-B14F-4D97-AF65-F5344CB8AC3E}">
        <p14:creationId xmlns:p14="http://schemas.microsoft.com/office/powerpoint/2010/main" val="2286072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4D1BAC-0063-6B4F-AE7A-976136AE5D5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627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09CD1F8-28F2-4E17-8312-D98EFDEFBE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1858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rPr>
              <a:t>Disappearing frogs - Kerry M. Kriger – YouTube</a:t>
            </a:r>
            <a:endParaRPr lang="en-US" dirty="0"/>
          </a:p>
          <a:p>
            <a:endParaRPr lang="en-US" dirty="0"/>
          </a:p>
          <a:p>
            <a:r>
              <a:rPr lang="en-US" dirty="0"/>
              <a:t>https://</a:t>
            </a:r>
            <a:r>
              <a:rPr lang="en-US" dirty="0" err="1"/>
              <a:t>www.youtube.com</a:t>
            </a:r>
            <a:r>
              <a:rPr lang="en-US" dirty="0"/>
              <a:t>/</a:t>
            </a:r>
            <a:r>
              <a:rPr lang="en-US" dirty="0" err="1"/>
              <a:t>watch?v</a:t>
            </a:r>
            <a:r>
              <a:rPr lang="en-US" dirty="0"/>
              <a:t>=NvP6j4Dj0VA </a:t>
            </a:r>
          </a:p>
        </p:txBody>
      </p:sp>
      <p:sp>
        <p:nvSpPr>
          <p:cNvPr id="4" name="Slide Number Placeholder 3"/>
          <p:cNvSpPr>
            <a:spLocks noGrp="1"/>
          </p:cNvSpPr>
          <p:nvPr>
            <p:ph type="sldNum" sz="quarter" idx="5"/>
          </p:nvPr>
        </p:nvSpPr>
        <p:spPr/>
        <p:txBody>
          <a:bodyPr/>
          <a:lstStyle/>
          <a:p>
            <a:fld id="{F372F1D1-528B-474B-A360-BF22B3AF312F}" type="slidenum">
              <a:rPr lang="en-US" smtClean="0"/>
              <a:t>4</a:t>
            </a:fld>
            <a:endParaRPr lang="en-US"/>
          </a:p>
        </p:txBody>
      </p:sp>
    </p:spTree>
    <p:extLst>
      <p:ext uri="{BB962C8B-B14F-4D97-AF65-F5344CB8AC3E}">
        <p14:creationId xmlns:p14="http://schemas.microsoft.com/office/powerpoint/2010/main" val="3747426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d78de6b07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5</a:t>
            </a:fld>
            <a:endParaRPr sz="1200">
              <a:solidFill>
                <a:schemeClr val="dk1"/>
              </a:solidFill>
              <a:latin typeface="Arial"/>
              <a:ea typeface="Arial"/>
              <a:cs typeface="Arial"/>
              <a:sym typeface="Arial"/>
            </a:endParaRPr>
          </a:p>
        </p:txBody>
      </p:sp>
      <p:sp>
        <p:nvSpPr>
          <p:cNvPr id="84" name="Google Shape;84;gdd78de6b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 name="Google Shape;85;gdd78de6b0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Notes from slide</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1000"/>
              </a:spcBef>
              <a:spcAft>
                <a:spcPts val="0"/>
              </a:spcAft>
              <a:buClr>
                <a:schemeClr val="dk1"/>
              </a:buClr>
              <a:buSzPts val="1100"/>
              <a:buChar char="●"/>
            </a:pPr>
            <a:r>
              <a:rPr lang="en">
                <a:solidFill>
                  <a:schemeClr val="dk1"/>
                </a:solidFill>
              </a:rPr>
              <a:t>African American scientist and WWII veteran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He researched skin grafting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Sometimes the body can reject its own skin graft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Amphibians have sensitive skin that can be helpful for dermatological investigation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By experimenting with amphibians, Craft learned that increases in stress hormones is correlated with skin graft rejection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After his time at American University, he began developing degree programs to encourage underrepresented students to study STEM</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Additional Notes</a:t>
            </a:r>
            <a:endParaRPr/>
          </a:p>
          <a:p>
            <a:pPr marL="457200" lvl="0" indent="-298450" algn="l" rtl="0">
              <a:spcBef>
                <a:spcPts val="0"/>
              </a:spcBef>
              <a:spcAft>
                <a:spcPts val="0"/>
              </a:spcAft>
              <a:buSzPts val="1100"/>
              <a:buChar char="●"/>
            </a:pPr>
            <a:r>
              <a:rPr lang="en"/>
              <a:t>Was drafted in WW2 as a marine</a:t>
            </a:r>
            <a:endParaRPr/>
          </a:p>
          <a:p>
            <a:pPr marL="457200" lvl="0" indent="-298450" algn="l" rtl="0">
              <a:spcBef>
                <a:spcPts val="0"/>
              </a:spcBef>
              <a:spcAft>
                <a:spcPts val="0"/>
              </a:spcAft>
              <a:buSzPts val="1100"/>
              <a:buChar char="●"/>
            </a:pPr>
            <a:r>
              <a:rPr lang="en"/>
              <a:t>Skin grafts: skin taken from one part of the body can be used to patch other other areas of the body where the skin has been damaged </a:t>
            </a:r>
            <a:endParaRPr/>
          </a:p>
          <a:p>
            <a:pPr marL="457200" lvl="0" indent="-298450" algn="l" rtl="0">
              <a:spcBef>
                <a:spcPts val="0"/>
              </a:spcBef>
              <a:spcAft>
                <a:spcPts val="0"/>
              </a:spcAft>
              <a:buSzPts val="1100"/>
              <a:buChar char="●"/>
            </a:pPr>
            <a:r>
              <a:rPr lang="en"/>
              <a:t>The new skin needs to attach to the underlying cells </a:t>
            </a:r>
            <a:endParaRPr/>
          </a:p>
          <a:p>
            <a:pPr marL="457200" lvl="0" indent="-298450" algn="l" rtl="0">
              <a:spcBef>
                <a:spcPts val="0"/>
              </a:spcBef>
              <a:spcAft>
                <a:spcPts val="0"/>
              </a:spcAft>
              <a:buSzPts val="1100"/>
              <a:buChar char="●"/>
            </a:pPr>
            <a:r>
              <a:rPr lang="en"/>
              <a:t>Sometimes the body will reject its own skin graft </a:t>
            </a:r>
            <a:endParaRPr/>
          </a:p>
          <a:p>
            <a:pPr marL="457200" lvl="0" indent="-298450" algn="l" rtl="0">
              <a:spcBef>
                <a:spcPts val="0"/>
              </a:spcBef>
              <a:spcAft>
                <a:spcPts val="0"/>
              </a:spcAft>
              <a:buSzPts val="1100"/>
              <a:buChar char="●"/>
            </a:pPr>
            <a:r>
              <a:rPr lang="en"/>
              <a:t>He used amphibians to test why the grafts were being rejected</a:t>
            </a:r>
            <a:endParaRPr/>
          </a:p>
          <a:p>
            <a:pPr marL="457200" lvl="0" indent="-298450" algn="l" rtl="0">
              <a:spcBef>
                <a:spcPts val="0"/>
              </a:spcBef>
              <a:spcAft>
                <a:spcPts val="0"/>
              </a:spcAft>
              <a:buSzPts val="1100"/>
              <a:buChar char="●"/>
            </a:pPr>
            <a:r>
              <a:rPr lang="en"/>
              <a:t>Amphibians have very sensitive skin </a:t>
            </a:r>
            <a:endParaRPr/>
          </a:p>
          <a:p>
            <a:pPr marL="457200" lvl="0" indent="-298450" algn="l" rtl="0">
              <a:spcBef>
                <a:spcPts val="0"/>
              </a:spcBef>
              <a:spcAft>
                <a:spcPts val="0"/>
              </a:spcAft>
              <a:buSzPts val="1100"/>
              <a:buChar char="●"/>
            </a:pPr>
            <a:r>
              <a:rPr lang="en"/>
              <a:t>There was a correlation between the release of hormones and the rejection of a skin graft (when stress increases, graft acceptance decreases)</a:t>
            </a:r>
            <a:endParaRPr/>
          </a:p>
          <a:p>
            <a:pPr marL="457200" lvl="0" indent="-298450" algn="l" rtl="0">
              <a:spcBef>
                <a:spcPts val="0"/>
              </a:spcBef>
              <a:spcAft>
                <a:spcPts val="0"/>
              </a:spcAft>
              <a:buSzPts val="1100"/>
              <a:buChar char="●"/>
            </a:pPr>
            <a:r>
              <a:rPr lang="en"/>
              <a:t>He was later appointed to the advisory board of NIH, NSF, and the Ohio state government</a:t>
            </a:r>
            <a:endParaRPr/>
          </a:p>
          <a:p>
            <a:pPr marL="457200" lvl="0" indent="-298450" algn="l" rtl="0">
              <a:spcBef>
                <a:spcPts val="0"/>
              </a:spcBef>
              <a:spcAft>
                <a:spcPts val="0"/>
              </a:spcAft>
              <a:buSzPts val="1100"/>
              <a:buChar char="●"/>
            </a:pPr>
            <a:r>
              <a:rPr lang="en"/>
              <a:t>He worked on designing undergraduate programs to encourage underrepresented students in STEM</a:t>
            </a:r>
            <a:endParaRPr/>
          </a:p>
          <a:p>
            <a:pPr marL="457200" lvl="0" indent="-298450" algn="l" rtl="0">
              <a:spcBef>
                <a:spcPts val="0"/>
              </a:spcBef>
              <a:spcAft>
                <a:spcPts val="0"/>
              </a:spcAft>
              <a:buSzPts val="1100"/>
              <a:buChar char="●"/>
            </a:pPr>
            <a:r>
              <a:rPr lang="en"/>
              <a:t>He also studied melanin and its protective qualities for skin </a:t>
            </a:r>
            <a:endParaRPr/>
          </a:p>
          <a:p>
            <a:pPr marL="457200" lvl="0" indent="-298450" algn="l" rtl="0">
              <a:spcBef>
                <a:spcPts val="0"/>
              </a:spcBef>
              <a:spcAft>
                <a:spcPts val="0"/>
              </a:spcAft>
              <a:buSzPts val="1100"/>
              <a:buChar char="●"/>
            </a:pPr>
            <a:r>
              <a:rPr lang="en"/>
              <a:t>(interesting tidbit, but not directly related to Thomas Craft Sr.) In the earlier days of skin graft experimentation, frogs were sometimes directly grafted onto the skin and left for several days to encourage the graft. Most, if not all of these experiments failed.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Sources</a:t>
            </a:r>
            <a:endParaRPr/>
          </a:p>
          <a:p>
            <a:pPr marL="457200" lvl="0" indent="-298450" algn="l" rtl="0">
              <a:spcBef>
                <a:spcPts val="0"/>
              </a:spcBef>
              <a:spcAft>
                <a:spcPts val="0"/>
              </a:spcAft>
              <a:buSzPts val="1100"/>
              <a:buChar char="●"/>
            </a:pPr>
            <a:r>
              <a:rPr lang="en" sz="1000">
                <a:solidFill>
                  <a:srgbClr val="222222"/>
                </a:solidFill>
                <a:highlight>
                  <a:schemeClr val="lt1"/>
                </a:highlight>
              </a:rPr>
              <a:t>Spangenburg, R., Moser, D., &amp; Long, D. (2014). </a:t>
            </a:r>
            <a:r>
              <a:rPr lang="en" sz="1000" i="1">
                <a:solidFill>
                  <a:srgbClr val="222222"/>
                </a:solidFill>
              </a:rPr>
              <a:t>African Americans in science, math, and invention</a:t>
            </a:r>
            <a:r>
              <a:rPr lang="en" sz="1000">
                <a:solidFill>
                  <a:srgbClr val="222222"/>
                </a:solidFill>
                <a:highlight>
                  <a:schemeClr val="lt1"/>
                </a:highlight>
              </a:rPr>
              <a:t>. Infobase Publishing. pp 50-52</a:t>
            </a:r>
            <a:endParaRPr sz="1000">
              <a:solidFill>
                <a:srgbClr val="222222"/>
              </a:solidFill>
              <a:highlight>
                <a:schemeClr val="lt1"/>
              </a:highlight>
            </a:endParaRPr>
          </a:p>
          <a:p>
            <a:pPr marL="457200" lvl="0" indent="-292100" algn="l" rtl="0">
              <a:spcBef>
                <a:spcPts val="0"/>
              </a:spcBef>
              <a:spcAft>
                <a:spcPts val="0"/>
              </a:spcAft>
              <a:buClr>
                <a:srgbClr val="222222"/>
              </a:buClr>
              <a:buSzPts val="1000"/>
              <a:buChar char="●"/>
            </a:pPr>
            <a:r>
              <a:rPr lang="en" sz="1000">
                <a:solidFill>
                  <a:srgbClr val="222222"/>
                </a:solidFill>
                <a:highlight>
                  <a:srgbClr val="FFFFFF"/>
                </a:highlight>
              </a:rPr>
              <a:t>Ozhathil, D. K., Tay, M. W., Wolf, S. E., &amp; Branski, L. K. (2021). A Narrative Review of the History of Skin Grafting in Burn Care. </a:t>
            </a:r>
            <a:r>
              <a:rPr lang="en" sz="1000" i="1">
                <a:solidFill>
                  <a:srgbClr val="222222"/>
                </a:solidFill>
              </a:rPr>
              <a:t>Medicina</a:t>
            </a:r>
            <a:r>
              <a:rPr lang="en" sz="1000">
                <a:solidFill>
                  <a:srgbClr val="222222"/>
                </a:solidFill>
                <a:highlight>
                  <a:srgbClr val="FFFFFF"/>
                </a:highlight>
              </a:rPr>
              <a:t>, </a:t>
            </a:r>
            <a:r>
              <a:rPr lang="en" sz="1000" i="1">
                <a:solidFill>
                  <a:srgbClr val="222222"/>
                </a:solidFill>
              </a:rPr>
              <a:t>57</a:t>
            </a:r>
            <a:r>
              <a:rPr lang="en" sz="1000">
                <a:solidFill>
                  <a:srgbClr val="222222"/>
                </a:solidFill>
                <a:highlight>
                  <a:srgbClr val="FFFFFF"/>
                </a:highlight>
              </a:rPr>
              <a:t>(4), 380.</a:t>
            </a:r>
            <a:endParaRPr sz="1000">
              <a:solidFill>
                <a:srgbClr val="222222"/>
              </a:solidFill>
              <a:highlight>
                <a:srgbClr val="FFFFFF"/>
              </a:highlight>
            </a:endParaRPr>
          </a:p>
          <a:p>
            <a:pPr marL="457200" lvl="0" indent="-292100" algn="l" rtl="0">
              <a:spcBef>
                <a:spcPts val="0"/>
              </a:spcBef>
              <a:spcAft>
                <a:spcPts val="0"/>
              </a:spcAft>
              <a:buClr>
                <a:srgbClr val="222222"/>
              </a:buClr>
              <a:buSzPts val="1000"/>
              <a:buChar char="●"/>
            </a:pPr>
            <a:r>
              <a:rPr lang="en" sz="1000">
                <a:solidFill>
                  <a:srgbClr val="222222"/>
                </a:solidFill>
                <a:highlight>
                  <a:srgbClr val="FFFFFF"/>
                </a:highlight>
              </a:rPr>
              <a:t>Kessler, J. H., Morin, K. A., Kidd, J. S., &amp; Kidd, R. A. (1996). </a:t>
            </a:r>
            <a:r>
              <a:rPr lang="en" sz="1000" i="1">
                <a:solidFill>
                  <a:srgbClr val="222222"/>
                </a:solidFill>
              </a:rPr>
              <a:t>Distinguished African American scientists of the 20th century</a:t>
            </a:r>
            <a:r>
              <a:rPr lang="en" sz="1000">
                <a:solidFill>
                  <a:srgbClr val="222222"/>
                </a:solidFill>
                <a:highlight>
                  <a:srgbClr val="FFFFFF"/>
                </a:highlight>
              </a:rPr>
              <a:t>. Greenwood Publishing Group.</a:t>
            </a:r>
            <a:endParaRPr sz="1000">
              <a:solidFill>
                <a:srgbClr val="222222"/>
              </a:solidFill>
              <a:highlight>
                <a:srgbClr val="FFFFFF"/>
              </a:highlight>
            </a:endParaRPr>
          </a:p>
          <a:p>
            <a:pPr marL="457200" lvl="0" indent="-292100" algn="l" rtl="0">
              <a:spcBef>
                <a:spcPts val="0"/>
              </a:spcBef>
              <a:spcAft>
                <a:spcPts val="0"/>
              </a:spcAft>
              <a:buClr>
                <a:srgbClr val="222222"/>
              </a:buClr>
              <a:buSzPts val="1000"/>
              <a:buChar char="●"/>
            </a:pPr>
            <a:r>
              <a:rPr lang="en" sz="1000">
                <a:solidFill>
                  <a:srgbClr val="222222"/>
                </a:solidFill>
                <a:highlight>
                  <a:srgbClr val="FFFFFF"/>
                </a:highlight>
              </a:rPr>
              <a:t>Image: https://www.intechopen.com/books/skin-grafts-indications-applications-and-current-research/comparative-study-of-skin-graft-tolerance-and-rejection-in-the-frog-xenopus-laevis</a:t>
            </a:r>
            <a:endParaRPr sz="1000">
              <a:solidFill>
                <a:srgbClr val="222222"/>
              </a:solidFill>
              <a:highlight>
                <a:srgbClr val="FFFFFF"/>
              </a:highlight>
            </a:endParaRPr>
          </a:p>
        </p:txBody>
      </p:sp>
    </p:spTree>
    <p:extLst>
      <p:ext uri="{BB962C8B-B14F-4D97-AF65-F5344CB8AC3E}">
        <p14:creationId xmlns:p14="http://schemas.microsoft.com/office/powerpoint/2010/main" val="1090605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1" dirty="0"/>
              <a:t>Play video on amphibian migration and road mortality </a:t>
            </a:r>
            <a:r>
              <a:rPr lang="en-US" dirty="0"/>
              <a:t>https://www.youtube.com/watch?v=jeLY_QcUIZY</a:t>
            </a:r>
          </a:p>
        </p:txBody>
      </p:sp>
      <p:sp>
        <p:nvSpPr>
          <p:cNvPr id="4" name="Slide Number Placeholder 3"/>
          <p:cNvSpPr>
            <a:spLocks noGrp="1"/>
          </p:cNvSpPr>
          <p:nvPr>
            <p:ph type="sldNum" sz="quarter" idx="10"/>
          </p:nvPr>
        </p:nvSpPr>
        <p:spPr/>
        <p:txBody>
          <a:bodyPr/>
          <a:lstStyle/>
          <a:p>
            <a:fld id="{F372F1D1-528B-474B-A360-BF22B3AF312F}" type="slidenum">
              <a:rPr lang="en-US" smtClean="0"/>
              <a:t>6</a:t>
            </a:fld>
            <a:endParaRPr lang="en-US"/>
          </a:p>
        </p:txBody>
      </p:sp>
    </p:spTree>
    <p:extLst>
      <p:ext uri="{BB962C8B-B14F-4D97-AF65-F5344CB8AC3E}">
        <p14:creationId xmlns:p14="http://schemas.microsoft.com/office/powerpoint/2010/main" val="851968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Volunteer?,</a:t>
            </a:r>
            <a:r>
              <a:rPr lang="en-US" baseline="0" dirty="0"/>
              <a:t> design and retrofit roadways to be wildlife friendly? Predict migration and use volunteers</a:t>
            </a:r>
            <a:r>
              <a:rPr lang="en-US" i="1" baseline="0" dirty="0"/>
              <a:t>? Ask for volunteers to explain their plan</a:t>
            </a:r>
            <a:endParaRPr lang="en-US" i="1" dirty="0"/>
          </a:p>
        </p:txBody>
      </p:sp>
      <p:sp>
        <p:nvSpPr>
          <p:cNvPr id="4" name="Slide Number Placeholder 3"/>
          <p:cNvSpPr>
            <a:spLocks noGrp="1"/>
          </p:cNvSpPr>
          <p:nvPr>
            <p:ph type="sldNum" sz="quarter" idx="10"/>
          </p:nvPr>
        </p:nvSpPr>
        <p:spPr/>
        <p:txBody>
          <a:bodyPr/>
          <a:lstStyle/>
          <a:p>
            <a:fld id="{F372F1D1-528B-474B-A360-BF22B3AF312F}" type="slidenum">
              <a:rPr lang="en-US" smtClean="0"/>
              <a:t>7</a:t>
            </a:fld>
            <a:endParaRPr lang="en-US"/>
          </a:p>
        </p:txBody>
      </p:sp>
    </p:spTree>
    <p:extLst>
      <p:ext uri="{BB962C8B-B14F-4D97-AF65-F5344CB8AC3E}">
        <p14:creationId xmlns:p14="http://schemas.microsoft.com/office/powerpoint/2010/main" val="837053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a:t>
            </a:r>
            <a:r>
              <a:rPr lang="en-US" baseline="0" dirty="0"/>
              <a:t> a few examples of bridges and tunnels that are meant to limit road mortality. </a:t>
            </a:r>
            <a:endParaRPr lang="en-US" dirty="0"/>
          </a:p>
        </p:txBody>
      </p:sp>
      <p:sp>
        <p:nvSpPr>
          <p:cNvPr id="4" name="Slide Number Placeholder 3"/>
          <p:cNvSpPr>
            <a:spLocks noGrp="1"/>
          </p:cNvSpPr>
          <p:nvPr>
            <p:ph type="sldNum" sz="quarter" idx="10"/>
          </p:nvPr>
        </p:nvSpPr>
        <p:spPr/>
        <p:txBody>
          <a:bodyPr/>
          <a:lstStyle/>
          <a:p>
            <a:fld id="{F372F1D1-528B-474B-A360-BF22B3AF312F}" type="slidenum">
              <a:rPr lang="en-US" smtClean="0"/>
              <a:t>8</a:t>
            </a:fld>
            <a:endParaRPr lang="en-US"/>
          </a:p>
        </p:txBody>
      </p:sp>
    </p:spTree>
    <p:extLst>
      <p:ext uri="{BB962C8B-B14F-4D97-AF65-F5344CB8AC3E}">
        <p14:creationId xmlns:p14="http://schemas.microsoft.com/office/powerpoint/2010/main" val="393768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72F1D1-528B-474B-A360-BF22B3AF312F}" type="slidenum">
              <a:rPr lang="en-US" smtClean="0"/>
              <a:t>16</a:t>
            </a:fld>
            <a:endParaRPr lang="en-US"/>
          </a:p>
        </p:txBody>
      </p:sp>
    </p:spTree>
    <p:extLst>
      <p:ext uri="{BB962C8B-B14F-4D97-AF65-F5344CB8AC3E}">
        <p14:creationId xmlns:p14="http://schemas.microsoft.com/office/powerpoint/2010/main" val="4122210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72F1D1-528B-474B-A360-BF22B3AF312F}" type="slidenum">
              <a:rPr lang="en-US" smtClean="0"/>
              <a:t>17</a:t>
            </a:fld>
            <a:endParaRPr lang="en-US"/>
          </a:p>
        </p:txBody>
      </p:sp>
    </p:spTree>
    <p:extLst>
      <p:ext uri="{BB962C8B-B14F-4D97-AF65-F5344CB8AC3E}">
        <p14:creationId xmlns:p14="http://schemas.microsoft.com/office/powerpoint/2010/main" val="49305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lab only has two check offs, after part 1 and after part 4</a:t>
            </a:r>
          </a:p>
        </p:txBody>
      </p:sp>
      <p:sp>
        <p:nvSpPr>
          <p:cNvPr id="4" name="Slide Number Placeholder 3"/>
          <p:cNvSpPr>
            <a:spLocks noGrp="1"/>
          </p:cNvSpPr>
          <p:nvPr>
            <p:ph type="sldNum" sz="quarter" idx="5"/>
          </p:nvPr>
        </p:nvSpPr>
        <p:spPr/>
        <p:txBody>
          <a:bodyPr/>
          <a:lstStyle/>
          <a:p>
            <a:fld id="{F372F1D1-528B-474B-A360-BF22B3AF312F}" type="slidenum">
              <a:rPr lang="en-US" smtClean="0"/>
              <a:t>18</a:t>
            </a:fld>
            <a:endParaRPr lang="en-US"/>
          </a:p>
        </p:txBody>
      </p:sp>
    </p:spTree>
    <p:extLst>
      <p:ext uri="{BB962C8B-B14F-4D97-AF65-F5344CB8AC3E}">
        <p14:creationId xmlns:p14="http://schemas.microsoft.com/office/powerpoint/2010/main" val="189251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C8DB6B2-AF72-1641-B59A-A046F81AD2D1}" type="datetimeFigureOut">
              <a:rPr lang="en-US" smtClean="0"/>
              <a:t>6/3/2024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B770A5F0-9CF0-BC46-9936-77C103B97CC7}" type="slidenum">
              <a:rPr lang="en-US" smtClean="0"/>
              <a:t>‹#›</a:t>
            </a:fld>
            <a:endParaRPr lang="en-US"/>
          </a:p>
        </p:txBody>
      </p:sp>
    </p:spTree>
    <p:extLst>
      <p:ext uri="{BB962C8B-B14F-4D97-AF65-F5344CB8AC3E}">
        <p14:creationId xmlns:p14="http://schemas.microsoft.com/office/powerpoint/2010/main" val="859609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8DB6B2-AF72-1641-B59A-A046F81AD2D1}"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70A5F0-9CF0-BC46-9936-77C103B97CC7}" type="slidenum">
              <a:rPr lang="en-US" smtClean="0"/>
              <a:t>‹#›</a:t>
            </a:fld>
            <a:endParaRPr lang="en-US"/>
          </a:p>
        </p:txBody>
      </p:sp>
    </p:spTree>
    <p:extLst>
      <p:ext uri="{BB962C8B-B14F-4D97-AF65-F5344CB8AC3E}">
        <p14:creationId xmlns:p14="http://schemas.microsoft.com/office/powerpoint/2010/main" val="2739475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C8DB6B2-AF72-1641-B59A-A046F81AD2D1}" type="datetimeFigureOut">
              <a:rPr lang="en-US" smtClean="0"/>
              <a:t>6/3/2024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770A5F0-9CF0-BC46-9936-77C103B97CC7}" type="slidenum">
              <a:rPr lang="en-US" smtClean="0"/>
              <a:t>‹#›</a:t>
            </a:fld>
            <a:endParaRPr lang="en-US"/>
          </a:p>
        </p:txBody>
      </p:sp>
    </p:spTree>
    <p:extLst>
      <p:ext uri="{BB962C8B-B14F-4D97-AF65-F5344CB8AC3E}">
        <p14:creationId xmlns:p14="http://schemas.microsoft.com/office/powerpoint/2010/main" val="422424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8DB6B2-AF72-1641-B59A-A046F81AD2D1}"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B770A5F0-9CF0-BC46-9936-77C103B97CC7}" type="slidenum">
              <a:rPr lang="en-US" smtClean="0"/>
              <a:t>‹#›</a:t>
            </a:fld>
            <a:endParaRPr lang="en-US"/>
          </a:p>
        </p:txBody>
      </p:sp>
    </p:spTree>
    <p:extLst>
      <p:ext uri="{BB962C8B-B14F-4D97-AF65-F5344CB8AC3E}">
        <p14:creationId xmlns:p14="http://schemas.microsoft.com/office/powerpoint/2010/main" val="366840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C8DB6B2-AF72-1641-B59A-A046F81AD2D1}" type="datetimeFigureOut">
              <a:rPr lang="en-US" smtClean="0"/>
              <a:t>6/3/2024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770A5F0-9CF0-BC46-9936-77C103B97CC7}" type="slidenum">
              <a:rPr lang="en-US" smtClean="0"/>
              <a:t>‹#›</a:t>
            </a:fld>
            <a:endParaRPr lang="en-US"/>
          </a:p>
        </p:txBody>
      </p:sp>
    </p:spTree>
    <p:extLst>
      <p:ext uri="{BB962C8B-B14F-4D97-AF65-F5344CB8AC3E}">
        <p14:creationId xmlns:p14="http://schemas.microsoft.com/office/powerpoint/2010/main" val="208601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8DB6B2-AF72-1641-B59A-A046F81AD2D1}"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70A5F0-9CF0-BC46-9936-77C103B97CC7}" type="slidenum">
              <a:rPr lang="en-US" smtClean="0"/>
              <a:t>‹#›</a:t>
            </a:fld>
            <a:endParaRPr lang="en-US"/>
          </a:p>
        </p:txBody>
      </p:sp>
    </p:spTree>
    <p:extLst>
      <p:ext uri="{BB962C8B-B14F-4D97-AF65-F5344CB8AC3E}">
        <p14:creationId xmlns:p14="http://schemas.microsoft.com/office/powerpoint/2010/main" val="3556509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8DB6B2-AF72-1641-B59A-A046F81AD2D1}" type="datetimeFigureOut">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70A5F0-9CF0-BC46-9936-77C103B97CC7}" type="slidenum">
              <a:rPr lang="en-US" smtClean="0"/>
              <a:t>‹#›</a:t>
            </a:fld>
            <a:endParaRPr lang="en-US"/>
          </a:p>
        </p:txBody>
      </p:sp>
    </p:spTree>
    <p:extLst>
      <p:ext uri="{BB962C8B-B14F-4D97-AF65-F5344CB8AC3E}">
        <p14:creationId xmlns:p14="http://schemas.microsoft.com/office/powerpoint/2010/main" val="2667963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8DB6B2-AF72-1641-B59A-A046F81AD2D1}"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70A5F0-9CF0-BC46-9936-77C103B97CC7}" type="slidenum">
              <a:rPr lang="en-US" smtClean="0"/>
              <a:t>‹#›</a:t>
            </a:fld>
            <a:endParaRPr lang="en-US"/>
          </a:p>
        </p:txBody>
      </p:sp>
    </p:spTree>
    <p:extLst>
      <p:ext uri="{BB962C8B-B14F-4D97-AF65-F5344CB8AC3E}">
        <p14:creationId xmlns:p14="http://schemas.microsoft.com/office/powerpoint/2010/main" val="319506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8DB6B2-AF72-1641-B59A-A046F81AD2D1}" type="datetimeFigureOut">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70A5F0-9CF0-BC46-9936-77C103B97CC7}" type="slidenum">
              <a:rPr lang="en-US" smtClean="0"/>
              <a:t>‹#›</a:t>
            </a:fld>
            <a:endParaRPr lang="en-US"/>
          </a:p>
        </p:txBody>
      </p:sp>
    </p:spTree>
    <p:extLst>
      <p:ext uri="{BB962C8B-B14F-4D97-AF65-F5344CB8AC3E}">
        <p14:creationId xmlns:p14="http://schemas.microsoft.com/office/powerpoint/2010/main" val="2509723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C8DB6B2-AF72-1641-B59A-A046F81AD2D1}" type="datetimeFigureOut">
              <a:rPr lang="en-US" smtClean="0"/>
              <a:t>6/3/2024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770A5F0-9CF0-BC46-9936-77C103B97CC7}" type="slidenum">
              <a:rPr lang="en-US" smtClean="0"/>
              <a:t>‹#›</a:t>
            </a:fld>
            <a:endParaRPr lang="en-US"/>
          </a:p>
        </p:txBody>
      </p:sp>
    </p:spTree>
    <p:extLst>
      <p:ext uri="{BB962C8B-B14F-4D97-AF65-F5344CB8AC3E}">
        <p14:creationId xmlns:p14="http://schemas.microsoft.com/office/powerpoint/2010/main" val="185942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8DB6B2-AF72-1641-B59A-A046F81AD2D1}"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70A5F0-9CF0-BC46-9936-77C103B97CC7}" type="slidenum">
              <a:rPr lang="en-US" smtClean="0"/>
              <a:t>‹#›</a:t>
            </a:fld>
            <a:endParaRPr lang="en-US"/>
          </a:p>
        </p:txBody>
      </p:sp>
    </p:spTree>
    <p:extLst>
      <p:ext uri="{BB962C8B-B14F-4D97-AF65-F5344CB8AC3E}">
        <p14:creationId xmlns:p14="http://schemas.microsoft.com/office/powerpoint/2010/main" val="2602819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45A7471-9FF0-42E3-A405-12BC41E3160C}" type="datetimeFigureOut">
              <a:rPr lang="en-US" smtClean="0"/>
              <a:t>6/3/2024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9AA016B-4363-42D2-AE29-EB12CA7DB627}"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0564531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tiff"/><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NvP6j4Dj0VA?feature=oembed" TargetMode="Externa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EC06EE3-0B08-4CB1-89F9-BD5B75674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srcRect t="15635" r="-2" b="15529"/>
          <a:stretch/>
        </p:blipFill>
        <p:spPr>
          <a:xfrm>
            <a:off x="446532" y="641102"/>
            <a:ext cx="7497731" cy="3465902"/>
          </a:xfrm>
          <a:prstGeom prst="rect">
            <a:avLst/>
          </a:prstGeom>
        </p:spPr>
      </p:pic>
      <p:grpSp>
        <p:nvGrpSpPr>
          <p:cNvPr id="9" name="Group 13">
            <a:extLst>
              <a:ext uri="{FF2B5EF4-FFF2-40B4-BE49-F238E27FC236}">
                <a16:creationId xmlns:a16="http://schemas.microsoft.com/office/drawing/2014/main" id="{59D19142-8C16-4A2E-A795-6D0058E36F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3" y="453643"/>
            <a:ext cx="11298934" cy="5936922"/>
            <a:chOff x="446533" y="453643"/>
            <a:chExt cx="11298934" cy="5936922"/>
          </a:xfrm>
        </p:grpSpPr>
        <p:sp>
          <p:nvSpPr>
            <p:cNvPr id="15" name="Rectangle 14">
              <a:extLst>
                <a:ext uri="{FF2B5EF4-FFF2-40B4-BE49-F238E27FC236}">
                  <a16:creationId xmlns:a16="http://schemas.microsoft.com/office/drawing/2014/main" id="{AC550CF1-E0D7-4A8B-9962-532CC2832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2F721212-C67E-4328-A17B-2D2AE1D06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D28DEBD-C2B9-45C3-9ABB-BC1985573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6312E3B9-A132-4F76-8B98-5F9BB7519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581191" y="4334837"/>
            <a:ext cx="10993549" cy="1140874"/>
          </a:xfrm>
        </p:spPr>
        <p:txBody>
          <a:bodyPr>
            <a:normAutofit/>
          </a:bodyPr>
          <a:lstStyle/>
          <a:p>
            <a:pPr>
              <a:lnSpc>
                <a:spcPct val="90000"/>
              </a:lnSpc>
            </a:pPr>
            <a:r>
              <a:rPr lang="en-US">
                <a:solidFill>
                  <a:schemeClr val="bg1"/>
                </a:solidFill>
                <a:latin typeface="Amasis MT Pro Medium" panose="020B0604020202020204" pitchFamily="18" charset="0"/>
              </a:rPr>
              <a:t>Lab 10</a:t>
            </a:r>
            <a:br>
              <a:rPr lang="en-US">
                <a:solidFill>
                  <a:schemeClr val="bg1"/>
                </a:solidFill>
                <a:latin typeface="Amasis MT Pro Medium" panose="020B0604020202020204" pitchFamily="18" charset="0"/>
              </a:rPr>
            </a:br>
            <a:r>
              <a:rPr lang="en-US">
                <a:solidFill>
                  <a:schemeClr val="bg1"/>
                </a:solidFill>
                <a:latin typeface="Amasis MT Pro Medium" panose="020B0604020202020204" pitchFamily="18" charset="0"/>
              </a:rPr>
              <a:t>Climate and the Biosphere</a:t>
            </a:r>
          </a:p>
        </p:txBody>
      </p:sp>
      <p:sp>
        <p:nvSpPr>
          <p:cNvPr id="3" name="Subtitle 2"/>
          <p:cNvSpPr>
            <a:spLocks noGrp="1"/>
          </p:cNvSpPr>
          <p:nvPr>
            <p:ph type="subTitle" idx="1"/>
          </p:nvPr>
        </p:nvSpPr>
        <p:spPr>
          <a:xfrm>
            <a:off x="581194" y="5475712"/>
            <a:ext cx="10993546" cy="590321"/>
          </a:xfrm>
        </p:spPr>
        <p:txBody>
          <a:bodyPr>
            <a:normAutofit/>
          </a:bodyPr>
          <a:lstStyle/>
          <a:p>
            <a:r>
              <a:rPr lang="en-US">
                <a:solidFill>
                  <a:schemeClr val="bg1"/>
                </a:solidFill>
                <a:latin typeface="Biome" panose="020B0502040204020203" pitchFamily="34" charset="0"/>
                <a:cs typeface="Biome" panose="020B0502040204020203" pitchFamily="34" charset="0"/>
              </a:rPr>
              <a:t>Amphibians on the Move: </a:t>
            </a:r>
            <a:br>
              <a:rPr lang="en-US">
                <a:solidFill>
                  <a:schemeClr val="bg1"/>
                </a:solidFill>
                <a:latin typeface="Biome" panose="020B0502040204020203" pitchFamily="34" charset="0"/>
                <a:cs typeface="Biome" panose="020B0502040204020203" pitchFamily="34" charset="0"/>
              </a:rPr>
            </a:br>
            <a:r>
              <a:rPr lang="en-US">
                <a:solidFill>
                  <a:schemeClr val="bg1"/>
                </a:solidFill>
                <a:latin typeface="Biome" panose="020B0502040204020203" pitchFamily="34" charset="0"/>
                <a:cs typeface="Biome" panose="020B0502040204020203" pitchFamily="34" charset="0"/>
              </a:rPr>
              <a:t>Predicting Why and When</a:t>
            </a:r>
          </a:p>
        </p:txBody>
      </p:sp>
      <p:pic>
        <p:nvPicPr>
          <p:cNvPr id="7" name="Picture 6"/>
          <p:cNvPicPr>
            <a:picLocks noChangeAspect="1"/>
          </p:cNvPicPr>
          <p:nvPr/>
        </p:nvPicPr>
        <p:blipFill rotWithShape="1">
          <a:blip r:embed="rId3"/>
          <a:srcRect l="11144" r="17820" b="2"/>
          <a:stretch/>
        </p:blipFill>
        <p:spPr>
          <a:xfrm>
            <a:off x="8036240" y="641102"/>
            <a:ext cx="3702435" cy="3465902"/>
          </a:xfrm>
          <a:prstGeom prst="rect">
            <a:avLst/>
          </a:prstGeom>
        </p:spPr>
      </p:pic>
    </p:spTree>
    <p:extLst>
      <p:ext uri="{BB962C8B-B14F-4D97-AF65-F5344CB8AC3E}">
        <p14:creationId xmlns:p14="http://schemas.microsoft.com/office/powerpoint/2010/main" val="385977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Where the Wild Things Cross: Do Highway Tunnels Reduce Roadkill? |  Environment | Seven Days | Vermont's Independent Voice">
            <a:extLst>
              <a:ext uri="{FF2B5EF4-FFF2-40B4-BE49-F238E27FC236}">
                <a16:creationId xmlns:a16="http://schemas.microsoft.com/office/drawing/2014/main" id="{7D7EC99C-C2EA-BB8B-9384-B3FBC826CF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07" r="23589" b="7436"/>
          <a:stretch/>
        </p:blipFill>
        <p:spPr bwMode="auto">
          <a:xfrm>
            <a:off x="6394781" y="1"/>
            <a:ext cx="3023806" cy="258790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Keep Your Eyes Out For Wonderful Wildlife Crossings As You Hit The Highways  For Vacation">
            <a:extLst>
              <a:ext uri="{FF2B5EF4-FFF2-40B4-BE49-F238E27FC236}">
                <a16:creationId xmlns:a16="http://schemas.microsoft.com/office/drawing/2014/main" id="{704AEF21-C018-53F5-5104-1EB7AC9349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521" y="2588319"/>
            <a:ext cx="3202663" cy="20401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0" y="1839358"/>
            <a:ext cx="6426521" cy="3355145"/>
          </a:xfrm>
          <a:prstGeom prst="rect">
            <a:avLst/>
          </a:prstGeom>
        </p:spPr>
      </p:pic>
      <p:pic>
        <p:nvPicPr>
          <p:cNvPr id="4" name="Picture 3"/>
          <p:cNvPicPr>
            <a:picLocks noChangeAspect="1"/>
          </p:cNvPicPr>
          <p:nvPr/>
        </p:nvPicPr>
        <p:blipFill>
          <a:blip r:embed="rId6"/>
          <a:stretch>
            <a:fillRect/>
          </a:stretch>
        </p:blipFill>
        <p:spPr>
          <a:xfrm>
            <a:off x="0" y="0"/>
            <a:ext cx="3877630" cy="2588318"/>
          </a:xfrm>
          <a:prstGeom prst="rect">
            <a:avLst/>
          </a:prstGeom>
        </p:spPr>
      </p:pic>
      <p:pic>
        <p:nvPicPr>
          <p:cNvPr id="5" name="Picture 4"/>
          <p:cNvPicPr>
            <a:picLocks noChangeAspect="1"/>
          </p:cNvPicPr>
          <p:nvPr/>
        </p:nvPicPr>
        <p:blipFill rotWithShape="1">
          <a:blip r:embed="rId7"/>
          <a:srcRect t="10182"/>
          <a:stretch/>
        </p:blipFill>
        <p:spPr>
          <a:xfrm>
            <a:off x="2940150" y="4817868"/>
            <a:ext cx="3454631" cy="2040131"/>
          </a:xfrm>
          <a:prstGeom prst="rect">
            <a:avLst/>
          </a:prstGeom>
        </p:spPr>
      </p:pic>
      <p:pic>
        <p:nvPicPr>
          <p:cNvPr id="6" name="Picture 5"/>
          <p:cNvPicPr>
            <a:picLocks noChangeAspect="1"/>
          </p:cNvPicPr>
          <p:nvPr/>
        </p:nvPicPr>
        <p:blipFill>
          <a:blip r:embed="rId8"/>
          <a:stretch>
            <a:fillRect/>
          </a:stretch>
        </p:blipFill>
        <p:spPr>
          <a:xfrm>
            <a:off x="3042971" y="1"/>
            <a:ext cx="3351810" cy="2588318"/>
          </a:xfrm>
          <a:prstGeom prst="rect">
            <a:avLst/>
          </a:prstGeom>
        </p:spPr>
      </p:pic>
      <p:pic>
        <p:nvPicPr>
          <p:cNvPr id="7" name="Picture 6"/>
          <p:cNvPicPr>
            <a:picLocks noChangeAspect="1"/>
          </p:cNvPicPr>
          <p:nvPr/>
        </p:nvPicPr>
        <p:blipFill rotWithShape="1">
          <a:blip r:embed="rId9"/>
          <a:srcRect l="768" t="804" r="-768" b="19740"/>
          <a:stretch/>
        </p:blipFill>
        <p:spPr>
          <a:xfrm>
            <a:off x="-7035" y="4817869"/>
            <a:ext cx="3019784" cy="2040131"/>
          </a:xfrm>
          <a:prstGeom prst="rect">
            <a:avLst/>
          </a:prstGeom>
        </p:spPr>
      </p:pic>
      <p:pic>
        <p:nvPicPr>
          <p:cNvPr id="10" name="Picture 2">
            <a:extLst>
              <a:ext uri="{FF2B5EF4-FFF2-40B4-BE49-F238E27FC236}">
                <a16:creationId xmlns:a16="http://schemas.microsoft.com/office/drawing/2014/main" id="{4DC759FE-F9C1-829B-EE48-765C841B477B}"/>
              </a:ext>
            </a:extLst>
          </p:cNvPr>
          <p:cNvPicPr>
            <a:picLocks noChangeAspect="1" noChangeArrowheads="1"/>
          </p:cNvPicPr>
          <p:nvPr/>
        </p:nvPicPr>
        <p:blipFill rotWithShape="1">
          <a:blip r:embed="rId10" cstate="print"/>
          <a:srcRect l="10038" t="38031" r="65283" b="34895"/>
          <a:stretch/>
        </p:blipFill>
        <p:spPr bwMode="auto">
          <a:xfrm>
            <a:off x="9043792" y="-1"/>
            <a:ext cx="3148208" cy="4270091"/>
          </a:xfrm>
          <a:prstGeom prst="rect">
            <a:avLst/>
          </a:prstGeom>
          <a:noFill/>
          <a:ln w="9525">
            <a:noFill/>
            <a:miter lim="800000"/>
            <a:headEnd/>
            <a:tailEnd/>
          </a:ln>
          <a:effectLst/>
        </p:spPr>
      </p:pic>
      <p:sp>
        <p:nvSpPr>
          <p:cNvPr id="2" name="Title 1"/>
          <p:cNvSpPr>
            <a:spLocks noGrp="1"/>
          </p:cNvSpPr>
          <p:nvPr>
            <p:ph type="title"/>
          </p:nvPr>
        </p:nvSpPr>
        <p:spPr>
          <a:xfrm>
            <a:off x="2773413" y="52177"/>
            <a:ext cx="6645174" cy="770386"/>
          </a:xfrm>
          <a:solidFill>
            <a:schemeClr val="bg1"/>
          </a:solidFill>
          <a:ln w="28575">
            <a:solidFill>
              <a:schemeClr val="accent1"/>
            </a:solidFill>
          </a:ln>
        </p:spPr>
        <p:txBody>
          <a:bodyPr>
            <a:normAutofit/>
          </a:bodyPr>
          <a:lstStyle/>
          <a:p>
            <a:pPr algn="ctr"/>
            <a:r>
              <a:rPr lang="en-US" dirty="0">
                <a:solidFill>
                  <a:schemeClr val="tx2"/>
                </a:solidFill>
              </a:rPr>
              <a:t>Wildlife-Friendly Roadways</a:t>
            </a:r>
          </a:p>
        </p:txBody>
      </p:sp>
      <p:pic>
        <p:nvPicPr>
          <p:cNvPr id="11" name="Picture 10" descr="tunnel.tiff">
            <a:extLst>
              <a:ext uri="{FF2B5EF4-FFF2-40B4-BE49-F238E27FC236}">
                <a16:creationId xmlns:a16="http://schemas.microsoft.com/office/drawing/2014/main" id="{3AB7D545-2AD6-D697-7BFF-927143DB95A4}"/>
              </a:ext>
            </a:extLst>
          </p:cNvPr>
          <p:cNvPicPr>
            <a:picLocks noChangeAspect="1"/>
          </p:cNvPicPr>
          <p:nvPr/>
        </p:nvPicPr>
        <p:blipFill rotWithShape="1">
          <a:blip r:embed="rId11">
            <a:extLst>
              <a:ext uri="{28A0092B-C50C-407E-A947-70E740481C1C}">
                <a14:useLocalDpi xmlns:a14="http://schemas.microsoft.com/office/drawing/2010/main" val="0"/>
              </a:ext>
            </a:extLst>
          </a:blip>
          <a:srcRect l="4126" t="4880" r="2727" b="814"/>
          <a:stretch/>
        </p:blipFill>
        <p:spPr>
          <a:xfrm>
            <a:off x="9075532" y="4270091"/>
            <a:ext cx="3116468" cy="2567932"/>
          </a:xfrm>
          <a:prstGeom prst="rect">
            <a:avLst/>
          </a:prstGeom>
        </p:spPr>
      </p:pic>
      <p:pic>
        <p:nvPicPr>
          <p:cNvPr id="7174" name="Picture 6" descr="Brampton built crossing tunnels for wildlife under local roads">
            <a:extLst>
              <a:ext uri="{FF2B5EF4-FFF2-40B4-BE49-F238E27FC236}">
                <a16:creationId xmlns:a16="http://schemas.microsoft.com/office/drawing/2014/main" id="{416C9945-EB03-B0D6-3AC7-32410CBB985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7753" t="12454" r="17739" b="10759"/>
          <a:stretch/>
        </p:blipFill>
        <p:spPr bwMode="auto">
          <a:xfrm>
            <a:off x="6372783" y="4628449"/>
            <a:ext cx="2788228" cy="220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7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902" y="774823"/>
            <a:ext cx="8229600" cy="817562"/>
          </a:xfrm>
        </p:spPr>
        <p:txBody>
          <a:bodyPr/>
          <a:lstStyle/>
          <a:p>
            <a:r>
              <a:rPr lang="en-US" dirty="0"/>
              <a:t>Climate and the Biosphere</a:t>
            </a:r>
          </a:p>
        </p:txBody>
      </p:sp>
      <p:sp>
        <p:nvSpPr>
          <p:cNvPr id="3" name="Content Placeholder 2"/>
          <p:cNvSpPr>
            <a:spLocks noGrp="1"/>
          </p:cNvSpPr>
          <p:nvPr>
            <p:ph idx="1"/>
          </p:nvPr>
        </p:nvSpPr>
        <p:spPr>
          <a:xfrm>
            <a:off x="6527829" y="1995711"/>
            <a:ext cx="5241482" cy="2499257"/>
          </a:xfrm>
        </p:spPr>
        <p:txBody>
          <a:bodyPr>
            <a:normAutofit fontScale="92500" lnSpcReduction="20000"/>
          </a:bodyPr>
          <a:lstStyle/>
          <a:p>
            <a:r>
              <a:rPr lang="en-US" sz="2800" dirty="0"/>
              <a:t>Many organisms move between habitats</a:t>
            </a:r>
          </a:p>
          <a:p>
            <a:r>
              <a:rPr lang="en-US" sz="2800" dirty="0"/>
              <a:t>Many use different areas for breeding </a:t>
            </a:r>
          </a:p>
          <a:p>
            <a:r>
              <a:rPr lang="en-US" sz="2800" dirty="0"/>
              <a:t>Climate limits the distribution of organisms.</a:t>
            </a:r>
          </a:p>
        </p:txBody>
      </p:sp>
      <p:pic>
        <p:nvPicPr>
          <p:cNvPr id="4" name="Picture 3"/>
          <p:cNvPicPr>
            <a:picLocks noChangeAspect="1"/>
          </p:cNvPicPr>
          <p:nvPr/>
        </p:nvPicPr>
        <p:blipFill>
          <a:blip r:embed="rId2"/>
          <a:stretch>
            <a:fillRect/>
          </a:stretch>
        </p:blipFill>
        <p:spPr>
          <a:xfrm>
            <a:off x="422689" y="1886853"/>
            <a:ext cx="5485712" cy="4662854"/>
          </a:xfrm>
          <a:prstGeom prst="rect">
            <a:avLst/>
          </a:prstGeom>
        </p:spPr>
      </p:pic>
      <p:sp>
        <p:nvSpPr>
          <p:cNvPr id="5" name="TextBox 4"/>
          <p:cNvSpPr txBox="1"/>
          <p:nvPr/>
        </p:nvSpPr>
        <p:spPr>
          <a:xfrm>
            <a:off x="6423617" y="4494968"/>
            <a:ext cx="5449906" cy="1938992"/>
          </a:xfrm>
          <a:prstGeom prst="rect">
            <a:avLst/>
          </a:prstGeom>
          <a:noFill/>
          <a:ln>
            <a:solidFill>
              <a:schemeClr val="accent1"/>
            </a:solidFill>
          </a:ln>
        </p:spPr>
        <p:txBody>
          <a:bodyPr wrap="square" rtlCol="0">
            <a:spAutoFit/>
          </a:bodyPr>
          <a:lstStyle/>
          <a:p>
            <a:r>
              <a:rPr lang="en-US" sz="2400" b="1" dirty="0" err="1"/>
              <a:t>Climographs</a:t>
            </a:r>
            <a:r>
              <a:rPr lang="en-US" sz="2400" dirty="0"/>
              <a:t> – plots mean temp and precipitation</a:t>
            </a:r>
          </a:p>
          <a:p>
            <a:endParaRPr lang="en-US" sz="2400" dirty="0"/>
          </a:p>
          <a:p>
            <a:r>
              <a:rPr lang="en-US" sz="2400" dirty="0"/>
              <a:t>Other factors also play a role – such as pattern of climate  (wet/dry seasons, etc.)</a:t>
            </a:r>
          </a:p>
        </p:txBody>
      </p:sp>
    </p:spTree>
    <p:extLst>
      <p:ext uri="{BB962C8B-B14F-4D97-AF65-F5344CB8AC3E}">
        <p14:creationId xmlns:p14="http://schemas.microsoft.com/office/powerpoint/2010/main" val="283571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388" y="959399"/>
            <a:ext cx="8229600" cy="790058"/>
          </a:xfrm>
        </p:spPr>
        <p:txBody>
          <a:bodyPr>
            <a:normAutofit/>
          </a:bodyPr>
          <a:lstStyle/>
          <a:p>
            <a:r>
              <a:rPr lang="en-US" dirty="0"/>
              <a:t>Aquatic Biomes</a:t>
            </a:r>
          </a:p>
        </p:txBody>
      </p:sp>
      <p:sp>
        <p:nvSpPr>
          <p:cNvPr id="3" name="Content Placeholder 2"/>
          <p:cNvSpPr>
            <a:spLocks noGrp="1"/>
          </p:cNvSpPr>
          <p:nvPr>
            <p:ph sz="half" idx="1"/>
          </p:nvPr>
        </p:nvSpPr>
        <p:spPr>
          <a:xfrm>
            <a:off x="584710" y="2169762"/>
            <a:ext cx="4602752" cy="4297469"/>
          </a:xfrm>
        </p:spPr>
        <p:txBody>
          <a:bodyPr>
            <a:normAutofit fontScale="92500" lnSpcReduction="20000"/>
          </a:bodyPr>
          <a:lstStyle/>
          <a:p>
            <a:r>
              <a:rPr lang="en-US" sz="2800" dirty="0"/>
              <a:t>Freshwater biomes are closely linked to soils and biotic components of surrounding terrestrial biomes. </a:t>
            </a:r>
          </a:p>
          <a:p>
            <a:r>
              <a:rPr lang="en-US" sz="2800" dirty="0"/>
              <a:t>Vernal pools, also called ephemeral pools, are a special wetland habitat devoid of fish. </a:t>
            </a:r>
          </a:p>
          <a:p>
            <a:r>
              <a:rPr lang="en-US" sz="2800" dirty="0"/>
              <a:t>Many amphibians move between vernal pools (breeding) and forest (foraging)</a:t>
            </a:r>
          </a:p>
        </p:txBody>
      </p:sp>
      <p:pic>
        <p:nvPicPr>
          <p:cNvPr id="4" name="Picture 3"/>
          <p:cNvPicPr>
            <a:picLocks noChangeAspect="1"/>
          </p:cNvPicPr>
          <p:nvPr/>
        </p:nvPicPr>
        <p:blipFill>
          <a:blip r:embed="rId2"/>
          <a:stretch>
            <a:fillRect/>
          </a:stretch>
        </p:blipFill>
        <p:spPr>
          <a:xfrm>
            <a:off x="6096000" y="450463"/>
            <a:ext cx="5738639" cy="3868033"/>
          </a:xfrm>
          <a:prstGeom prst="rect">
            <a:avLst/>
          </a:prstGeom>
        </p:spPr>
      </p:pic>
      <p:sp>
        <p:nvSpPr>
          <p:cNvPr id="6" name="TextBox 5"/>
          <p:cNvSpPr txBox="1"/>
          <p:nvPr/>
        </p:nvSpPr>
        <p:spPr>
          <a:xfrm>
            <a:off x="5457899" y="4290064"/>
            <a:ext cx="6414785" cy="1846659"/>
          </a:xfrm>
          <a:prstGeom prst="rect">
            <a:avLst/>
          </a:prstGeom>
          <a:noFill/>
        </p:spPr>
        <p:txBody>
          <a:bodyPr wrap="square" rtlCol="0">
            <a:spAutoFit/>
          </a:bodyPr>
          <a:lstStyle/>
          <a:p>
            <a:pPr algn="ctr"/>
            <a:r>
              <a:rPr lang="en-US" sz="3200" b="1" dirty="0">
                <a:solidFill>
                  <a:schemeClr val="accent1"/>
                </a:solidFill>
              </a:rPr>
              <a:t>What about amphibians makes migration to vernal pools necessary?</a:t>
            </a:r>
          </a:p>
          <a:p>
            <a:pPr algn="ctr"/>
            <a:endParaRPr lang="en-US" dirty="0"/>
          </a:p>
        </p:txBody>
      </p:sp>
      <p:pic>
        <p:nvPicPr>
          <p:cNvPr id="5" name="Picture 4" descr="Tadpole | Definition, Gills, &amp; Facts | Britannica">
            <a:extLst>
              <a:ext uri="{FF2B5EF4-FFF2-40B4-BE49-F238E27FC236}">
                <a16:creationId xmlns:a16="http://schemas.microsoft.com/office/drawing/2014/main" id="{C9560BFA-AC21-A5BF-ED77-1007F0E5E168}"/>
              </a:ext>
            </a:extLst>
          </p:cNvPr>
          <p:cNvPicPr>
            <a:picLocks noChangeAspect="1"/>
          </p:cNvPicPr>
          <p:nvPr/>
        </p:nvPicPr>
        <p:blipFill>
          <a:blip r:embed="rId3"/>
          <a:stretch>
            <a:fillRect/>
          </a:stretch>
        </p:blipFill>
        <p:spPr>
          <a:xfrm>
            <a:off x="3818237" y="1947994"/>
            <a:ext cx="4339280" cy="2962012"/>
          </a:xfrm>
          <a:prstGeom prst="rect">
            <a:avLst/>
          </a:prstGeom>
        </p:spPr>
      </p:pic>
    </p:spTree>
    <p:extLst>
      <p:ext uri="{BB962C8B-B14F-4D97-AF65-F5344CB8AC3E}">
        <p14:creationId xmlns:p14="http://schemas.microsoft.com/office/powerpoint/2010/main" val="344291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076" y="957024"/>
            <a:ext cx="9313985" cy="467824"/>
          </a:xfrm>
        </p:spPr>
        <p:txBody>
          <a:bodyPr>
            <a:noAutofit/>
          </a:bodyPr>
          <a:lstStyle/>
          <a:p>
            <a:r>
              <a:rPr lang="en-US" dirty="0"/>
              <a:t>Climate Change and Human Impact</a:t>
            </a:r>
          </a:p>
        </p:txBody>
      </p:sp>
      <p:sp>
        <p:nvSpPr>
          <p:cNvPr id="3" name="Content Placeholder 2"/>
          <p:cNvSpPr>
            <a:spLocks noGrp="1"/>
          </p:cNvSpPr>
          <p:nvPr>
            <p:ph idx="1"/>
          </p:nvPr>
        </p:nvSpPr>
        <p:spPr>
          <a:xfrm>
            <a:off x="8036169" y="2746614"/>
            <a:ext cx="3903785" cy="3154362"/>
          </a:xfrm>
        </p:spPr>
        <p:txBody>
          <a:bodyPr>
            <a:normAutofit/>
          </a:bodyPr>
          <a:lstStyle/>
          <a:p>
            <a:pPr marL="0" indent="0">
              <a:buNone/>
            </a:pPr>
            <a:r>
              <a:rPr lang="en-US" sz="2800" b="1" dirty="0"/>
              <a:t>Impacts on habitat: </a:t>
            </a:r>
          </a:p>
          <a:p>
            <a:pPr marL="0" indent="0">
              <a:buNone/>
            </a:pPr>
            <a:r>
              <a:rPr lang="en-US" sz="2800" dirty="0"/>
              <a:t>Terrestrial biome</a:t>
            </a:r>
          </a:p>
          <a:p>
            <a:pPr marL="0" indent="0">
              <a:buNone/>
            </a:pPr>
            <a:r>
              <a:rPr lang="en-US" sz="2800" dirty="0"/>
              <a:t>Anthropogenic biome</a:t>
            </a:r>
          </a:p>
          <a:p>
            <a:pPr marL="0" indent="0">
              <a:buNone/>
            </a:pPr>
            <a:r>
              <a:rPr lang="en-US" sz="2800" dirty="0"/>
              <a:t>Climate change</a:t>
            </a:r>
            <a:br>
              <a:rPr lang="en-US" sz="2800" dirty="0"/>
            </a:br>
            <a:r>
              <a:rPr lang="en-US" sz="2800" dirty="0"/>
              <a:t>     </a:t>
            </a:r>
          </a:p>
        </p:txBody>
      </p:sp>
      <p:pic>
        <p:nvPicPr>
          <p:cNvPr id="4" name="Picture 3"/>
          <p:cNvPicPr>
            <a:picLocks noChangeAspect="1"/>
          </p:cNvPicPr>
          <p:nvPr/>
        </p:nvPicPr>
        <p:blipFill>
          <a:blip r:embed="rId2"/>
          <a:stretch>
            <a:fillRect/>
          </a:stretch>
        </p:blipFill>
        <p:spPr>
          <a:xfrm>
            <a:off x="590276" y="1997561"/>
            <a:ext cx="7131111" cy="4652467"/>
          </a:xfrm>
          <a:prstGeom prst="rect">
            <a:avLst/>
          </a:prstGeom>
        </p:spPr>
      </p:pic>
    </p:spTree>
    <p:extLst>
      <p:ext uri="{BB962C8B-B14F-4D97-AF65-F5344CB8AC3E}">
        <p14:creationId xmlns:p14="http://schemas.microsoft.com/office/powerpoint/2010/main" val="3755693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08B1-A918-2D7B-12D4-3ECFE87875B9}"/>
              </a:ext>
            </a:extLst>
          </p:cNvPr>
          <p:cNvSpPr>
            <a:spLocks noGrp="1"/>
          </p:cNvSpPr>
          <p:nvPr>
            <p:ph type="title"/>
          </p:nvPr>
        </p:nvSpPr>
        <p:spPr>
          <a:xfrm>
            <a:off x="382290" y="317624"/>
            <a:ext cx="10515600" cy="1325563"/>
          </a:xfrm>
        </p:spPr>
        <p:txBody>
          <a:bodyPr/>
          <a:lstStyle/>
          <a:p>
            <a:pPr algn="ctr"/>
            <a:r>
              <a:rPr lang="en-US" dirty="0"/>
              <a:t>How Do Species Respond to Change? </a:t>
            </a:r>
          </a:p>
        </p:txBody>
      </p:sp>
      <p:sp>
        <p:nvSpPr>
          <p:cNvPr id="3" name="Content Placeholder 2">
            <a:extLst>
              <a:ext uri="{FF2B5EF4-FFF2-40B4-BE49-F238E27FC236}">
                <a16:creationId xmlns:a16="http://schemas.microsoft.com/office/drawing/2014/main" id="{E7CA7B58-DDCE-E231-F1BA-380158254F1E}"/>
              </a:ext>
            </a:extLst>
          </p:cNvPr>
          <p:cNvSpPr>
            <a:spLocks noGrp="1"/>
          </p:cNvSpPr>
          <p:nvPr>
            <p:ph idx="1"/>
          </p:nvPr>
        </p:nvSpPr>
        <p:spPr>
          <a:xfrm>
            <a:off x="1577003" y="4712009"/>
            <a:ext cx="1672525" cy="659566"/>
          </a:xfrm>
        </p:spPr>
        <p:txBody>
          <a:bodyPr>
            <a:normAutofit/>
          </a:bodyPr>
          <a:lstStyle/>
          <a:p>
            <a:pPr marL="0" indent="0">
              <a:buNone/>
            </a:pPr>
            <a:r>
              <a:rPr lang="en-US" sz="2800" dirty="0"/>
              <a:t>Adapt</a:t>
            </a:r>
          </a:p>
        </p:txBody>
      </p:sp>
      <p:sp>
        <p:nvSpPr>
          <p:cNvPr id="4" name="Content Placeholder 2">
            <a:extLst>
              <a:ext uri="{FF2B5EF4-FFF2-40B4-BE49-F238E27FC236}">
                <a16:creationId xmlns:a16="http://schemas.microsoft.com/office/drawing/2014/main" id="{C4B56DD5-68C6-6E6C-3050-F7710D649BF2}"/>
              </a:ext>
            </a:extLst>
          </p:cNvPr>
          <p:cNvSpPr txBox="1">
            <a:spLocks/>
          </p:cNvSpPr>
          <p:nvPr/>
        </p:nvSpPr>
        <p:spPr>
          <a:xfrm>
            <a:off x="9985589" y="4866468"/>
            <a:ext cx="1672525" cy="659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Die</a:t>
            </a:r>
          </a:p>
        </p:txBody>
      </p:sp>
      <p:sp>
        <p:nvSpPr>
          <p:cNvPr id="5" name="Content Placeholder 2">
            <a:extLst>
              <a:ext uri="{FF2B5EF4-FFF2-40B4-BE49-F238E27FC236}">
                <a16:creationId xmlns:a16="http://schemas.microsoft.com/office/drawing/2014/main" id="{3A72B9D5-5AE3-D3FE-AF70-7113718863EB}"/>
              </a:ext>
            </a:extLst>
          </p:cNvPr>
          <p:cNvSpPr txBox="1">
            <a:spLocks/>
          </p:cNvSpPr>
          <p:nvPr/>
        </p:nvSpPr>
        <p:spPr>
          <a:xfrm>
            <a:off x="5640090" y="4866468"/>
            <a:ext cx="1672525" cy="659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Move</a:t>
            </a:r>
          </a:p>
        </p:txBody>
      </p:sp>
      <p:pic>
        <p:nvPicPr>
          <p:cNvPr id="3076" name="Picture 4" descr="17 Desert Animals and Their Amazing Adaptations">
            <a:extLst>
              <a:ext uri="{FF2B5EF4-FFF2-40B4-BE49-F238E27FC236}">
                <a16:creationId xmlns:a16="http://schemas.microsoft.com/office/drawing/2014/main" id="{8F22638D-B192-BDEE-C8B5-15D63E034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80" y="2619213"/>
            <a:ext cx="3703855" cy="20829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an Dominguez Adaptations - Lessons - Blendspace">
            <a:extLst>
              <a:ext uri="{FF2B5EF4-FFF2-40B4-BE49-F238E27FC236}">
                <a16:creationId xmlns:a16="http://schemas.microsoft.com/office/drawing/2014/main" id="{873710A7-07A5-F7E8-B7A6-0BC14E10B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602" y="2619213"/>
            <a:ext cx="3781785" cy="20829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oolly Mammoth - Skeleton - Mammuthus primigenius - - Catawiki">
            <a:extLst>
              <a:ext uri="{FF2B5EF4-FFF2-40B4-BE49-F238E27FC236}">
                <a16:creationId xmlns:a16="http://schemas.microsoft.com/office/drawing/2014/main" id="{72E1F36E-31B5-AF97-CFE0-C5394E938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4548" y="2206171"/>
            <a:ext cx="3781785" cy="249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047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95" y="632103"/>
            <a:ext cx="10772775" cy="1178815"/>
          </a:xfrm>
        </p:spPr>
        <p:txBody>
          <a:bodyPr>
            <a:normAutofit/>
          </a:bodyPr>
          <a:lstStyle/>
          <a:p>
            <a:r>
              <a:rPr lang="en-US" sz="4800" dirty="0"/>
              <a:t>How will species adapt (or not)?</a:t>
            </a:r>
          </a:p>
        </p:txBody>
      </p:sp>
      <p:sp>
        <p:nvSpPr>
          <p:cNvPr id="3" name="Content Placeholder 2"/>
          <p:cNvSpPr>
            <a:spLocks noGrp="1"/>
          </p:cNvSpPr>
          <p:nvPr>
            <p:ph sz="half" idx="1"/>
          </p:nvPr>
        </p:nvSpPr>
        <p:spPr>
          <a:xfrm>
            <a:off x="1128599" y="1923853"/>
            <a:ext cx="4038600" cy="3904395"/>
          </a:xfrm>
        </p:spPr>
        <p:txBody>
          <a:bodyPr>
            <a:normAutofit fontScale="92500" lnSpcReduction="20000"/>
          </a:bodyPr>
          <a:lstStyle/>
          <a:p>
            <a:r>
              <a:rPr lang="en-US" sz="2800" dirty="0"/>
              <a:t>Researchers are determining species’ current ranges to predict how they will change.</a:t>
            </a:r>
          </a:p>
          <a:p>
            <a:r>
              <a:rPr lang="en-US" sz="2800" dirty="0"/>
              <a:t>Species’ ability to move to appropriate habitats will be </a:t>
            </a:r>
            <a:r>
              <a:rPr lang="en-US" sz="2800" b="1" dirty="0"/>
              <a:t>limited depending on the anthropogenic biome:  roads, urban areas, and other barriers.</a:t>
            </a:r>
          </a:p>
        </p:txBody>
      </p:sp>
      <p:pic>
        <p:nvPicPr>
          <p:cNvPr id="4" name="Picture 3"/>
          <p:cNvPicPr>
            <a:picLocks noChangeAspect="1"/>
          </p:cNvPicPr>
          <p:nvPr/>
        </p:nvPicPr>
        <p:blipFill>
          <a:blip r:embed="rId2"/>
          <a:stretch>
            <a:fillRect/>
          </a:stretch>
        </p:blipFill>
        <p:spPr>
          <a:xfrm>
            <a:off x="5834395" y="2097122"/>
            <a:ext cx="6033019" cy="4515339"/>
          </a:xfrm>
          <a:prstGeom prst="rect">
            <a:avLst/>
          </a:prstGeom>
        </p:spPr>
      </p:pic>
      <p:sp>
        <p:nvSpPr>
          <p:cNvPr id="6" name="TextBox 5"/>
          <p:cNvSpPr txBox="1"/>
          <p:nvPr/>
        </p:nvSpPr>
        <p:spPr>
          <a:xfrm>
            <a:off x="479800" y="5825049"/>
            <a:ext cx="5334000" cy="707886"/>
          </a:xfrm>
          <a:prstGeom prst="rect">
            <a:avLst/>
          </a:prstGeom>
          <a:noFill/>
        </p:spPr>
        <p:txBody>
          <a:bodyPr wrap="square" lIns="91440" tIns="45720" rIns="91440" bIns="45720" rtlCol="0" anchor="t">
            <a:spAutoFit/>
          </a:bodyPr>
          <a:lstStyle/>
          <a:p>
            <a:pPr algn="ctr"/>
            <a:r>
              <a:rPr lang="en-US" sz="2000" b="1" dirty="0">
                <a:solidFill>
                  <a:srgbClr val="FF0000"/>
                </a:solidFill>
              </a:rPr>
              <a:t>Environmental changes cause pop. Bottlenecks, reducing genetic diversity</a:t>
            </a:r>
          </a:p>
        </p:txBody>
      </p:sp>
    </p:spTree>
    <p:extLst>
      <p:ext uri="{BB962C8B-B14F-4D97-AF65-F5344CB8AC3E}">
        <p14:creationId xmlns:p14="http://schemas.microsoft.com/office/powerpoint/2010/main" val="3427649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95" y="632103"/>
            <a:ext cx="10772775" cy="1178815"/>
          </a:xfrm>
        </p:spPr>
        <p:txBody>
          <a:bodyPr>
            <a:normAutofit/>
          </a:bodyPr>
          <a:lstStyle/>
          <a:p>
            <a:r>
              <a:rPr lang="en-US" sz="4800" dirty="0"/>
              <a:t>How will species adapt (or not)?</a:t>
            </a:r>
          </a:p>
        </p:txBody>
      </p:sp>
      <p:sp>
        <p:nvSpPr>
          <p:cNvPr id="3" name="Content Placeholder 2"/>
          <p:cNvSpPr>
            <a:spLocks noGrp="1"/>
          </p:cNvSpPr>
          <p:nvPr>
            <p:ph sz="half" idx="1"/>
          </p:nvPr>
        </p:nvSpPr>
        <p:spPr>
          <a:xfrm>
            <a:off x="1128599" y="1923853"/>
            <a:ext cx="4038600" cy="3904395"/>
          </a:xfrm>
        </p:spPr>
        <p:txBody>
          <a:bodyPr>
            <a:normAutofit/>
          </a:bodyPr>
          <a:lstStyle/>
          <a:p>
            <a:r>
              <a:rPr lang="en-US" sz="2800" dirty="0"/>
              <a:t>Many species respond by seasonal migration, often for mating. </a:t>
            </a:r>
          </a:p>
          <a:p>
            <a:r>
              <a:rPr lang="en-US" sz="2800" dirty="0"/>
              <a:t>Frogs tend to migrate when the temperature is above freezing (40F), snow has melted, and rain has begun. </a:t>
            </a:r>
            <a:endParaRPr lang="en-US" sz="2800" b="1" dirty="0"/>
          </a:p>
        </p:txBody>
      </p:sp>
      <p:pic>
        <p:nvPicPr>
          <p:cNvPr id="4" name="Picture 3"/>
          <p:cNvPicPr>
            <a:picLocks noChangeAspect="1"/>
          </p:cNvPicPr>
          <p:nvPr/>
        </p:nvPicPr>
        <p:blipFill>
          <a:blip r:embed="rId2"/>
          <a:stretch>
            <a:fillRect/>
          </a:stretch>
        </p:blipFill>
        <p:spPr>
          <a:xfrm>
            <a:off x="5834395" y="2097122"/>
            <a:ext cx="6033019" cy="4515339"/>
          </a:xfrm>
          <a:prstGeom prst="rect">
            <a:avLst/>
          </a:prstGeom>
        </p:spPr>
      </p:pic>
      <p:sp>
        <p:nvSpPr>
          <p:cNvPr id="6" name="TextBox 5"/>
          <p:cNvSpPr txBox="1"/>
          <p:nvPr/>
        </p:nvSpPr>
        <p:spPr>
          <a:xfrm>
            <a:off x="479800" y="5825049"/>
            <a:ext cx="5334000" cy="707886"/>
          </a:xfrm>
          <a:prstGeom prst="rect">
            <a:avLst/>
          </a:prstGeom>
          <a:noFill/>
        </p:spPr>
        <p:txBody>
          <a:bodyPr wrap="square" lIns="91440" tIns="45720" rIns="91440" bIns="45720" rtlCol="0" anchor="t">
            <a:spAutoFit/>
          </a:bodyPr>
          <a:lstStyle/>
          <a:p>
            <a:pPr algn="ctr"/>
            <a:r>
              <a:rPr lang="en-US" sz="2000" b="1" dirty="0">
                <a:solidFill>
                  <a:srgbClr val="FF0000"/>
                </a:solidFill>
              </a:rPr>
              <a:t>Environmental changes cause pop. Bottlenecks, reducing genetic diversity</a:t>
            </a:r>
          </a:p>
        </p:txBody>
      </p:sp>
      <p:sp>
        <p:nvSpPr>
          <p:cNvPr id="7" name="Oval 6">
            <a:extLst>
              <a:ext uri="{FF2B5EF4-FFF2-40B4-BE49-F238E27FC236}">
                <a16:creationId xmlns:a16="http://schemas.microsoft.com/office/drawing/2014/main" id="{B3BEFDB9-8F7D-61A0-9A5C-F1E875929420}"/>
              </a:ext>
            </a:extLst>
          </p:cNvPr>
          <p:cNvSpPr/>
          <p:nvPr/>
        </p:nvSpPr>
        <p:spPr>
          <a:xfrm>
            <a:off x="8719862" y="1923853"/>
            <a:ext cx="1657350" cy="818643"/>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937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DA14460-3F9C-F363-B414-1EDA3A22B266}"/>
              </a:ext>
            </a:extLst>
          </p:cNvPr>
          <p:cNvSpPr>
            <a:spLocks noGrp="1"/>
          </p:cNvSpPr>
          <p:nvPr>
            <p:ph type="title"/>
          </p:nvPr>
        </p:nvSpPr>
        <p:spPr/>
        <p:txBody>
          <a:bodyPr>
            <a:normAutofit/>
          </a:bodyPr>
          <a:lstStyle/>
          <a:p>
            <a:r>
              <a:rPr lang="en-US" sz="4800" dirty="0"/>
              <a:t>How will species adapt (or not)?</a:t>
            </a:r>
          </a:p>
        </p:txBody>
      </p:sp>
      <p:sp>
        <p:nvSpPr>
          <p:cNvPr id="2" name="Content Placeholder 1">
            <a:extLst>
              <a:ext uri="{FF2B5EF4-FFF2-40B4-BE49-F238E27FC236}">
                <a16:creationId xmlns:a16="http://schemas.microsoft.com/office/drawing/2014/main" id="{E689718D-0E29-0968-E83B-59B815557508}"/>
              </a:ext>
            </a:extLst>
          </p:cNvPr>
          <p:cNvSpPr>
            <a:spLocks noGrp="1"/>
          </p:cNvSpPr>
          <p:nvPr>
            <p:ph idx="1"/>
          </p:nvPr>
        </p:nvSpPr>
        <p:spPr>
          <a:xfrm>
            <a:off x="581192" y="2180496"/>
            <a:ext cx="4626239" cy="3678303"/>
          </a:xfrm>
        </p:spPr>
        <p:txBody>
          <a:bodyPr>
            <a:normAutofit fontScale="92500"/>
          </a:bodyPr>
          <a:lstStyle/>
          <a:p>
            <a:pPr marL="457200" indent="-457200">
              <a:buFont typeface="Arial" panose="020B0604020202020204" pitchFamily="34" charset="0"/>
              <a:buChar char="•"/>
            </a:pPr>
            <a:r>
              <a:rPr lang="en-US" sz="3200" dirty="0"/>
              <a:t>Climate change may also increase susceptibility to other stressors: </a:t>
            </a:r>
          </a:p>
          <a:p>
            <a:pPr marL="457200" indent="-457200">
              <a:buFont typeface="Arial" panose="020B0604020202020204" pitchFamily="34" charset="0"/>
              <a:buChar char="•"/>
            </a:pPr>
            <a:r>
              <a:rPr lang="en-US" sz="3200" dirty="0"/>
              <a:t>Amphibian chytrid fungus, </a:t>
            </a:r>
          </a:p>
          <a:p>
            <a:pPr marL="781200" lvl="1" indent="-457200">
              <a:buFont typeface="Arial" panose="020B0604020202020204" pitchFamily="34" charset="0"/>
              <a:buChar char="•"/>
            </a:pPr>
            <a:r>
              <a:rPr lang="en-US" sz="3000" i="1" dirty="0"/>
              <a:t>Batrachochytrium dendrobatids</a:t>
            </a:r>
          </a:p>
          <a:p>
            <a:endParaRPr lang="en-US" sz="3200" dirty="0"/>
          </a:p>
        </p:txBody>
      </p:sp>
      <p:pic>
        <p:nvPicPr>
          <p:cNvPr id="9218" name="Picture 2" descr="Saving amphibians from a deadly fungus means acting without knowing all the  answers">
            <a:extLst>
              <a:ext uri="{FF2B5EF4-FFF2-40B4-BE49-F238E27FC236}">
                <a16:creationId xmlns:a16="http://schemas.microsoft.com/office/drawing/2014/main" id="{34CEF846-19FA-8D85-657B-EA6589AA1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881" y="1961880"/>
            <a:ext cx="6109109" cy="471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16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773441" y="2254295"/>
            <a:ext cx="4419600" cy="3429000"/>
          </a:xfrm>
          <a:prstGeom prst="rect">
            <a:avLst/>
          </a:prstGeom>
          <a:solidFill>
            <a:srgbClr val="FF00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0266" y="107724"/>
            <a:ext cx="10772775" cy="1658198"/>
          </a:xfrm>
        </p:spPr>
        <p:txBody>
          <a:bodyPr>
            <a:normAutofit/>
          </a:bodyPr>
          <a:lstStyle/>
          <a:p>
            <a:r>
              <a:rPr lang="en-US" b="1" dirty="0"/>
              <a:t>DIVA-GIS (Geographical Info System)</a:t>
            </a:r>
            <a:br>
              <a:rPr lang="en-US" b="1" dirty="0"/>
            </a:br>
            <a:r>
              <a:rPr lang="en-US" b="1" dirty="0"/>
              <a:t>Modeling Envelope Construction</a:t>
            </a:r>
          </a:p>
        </p:txBody>
      </p:sp>
      <p:sp>
        <p:nvSpPr>
          <p:cNvPr id="3" name="Content Placeholder 2"/>
          <p:cNvSpPr>
            <a:spLocks noGrp="1"/>
          </p:cNvSpPr>
          <p:nvPr>
            <p:ph idx="1"/>
          </p:nvPr>
        </p:nvSpPr>
        <p:spPr>
          <a:xfrm>
            <a:off x="514654" y="2233828"/>
            <a:ext cx="5415091" cy="4231934"/>
          </a:xfrm>
        </p:spPr>
        <p:txBody>
          <a:bodyPr vert="horz" lIns="91440" tIns="45720" rIns="91440" bIns="45720" rtlCol="0" anchor="t">
            <a:normAutofit lnSpcReduction="10000"/>
          </a:bodyPr>
          <a:lstStyle/>
          <a:p>
            <a:r>
              <a:rPr lang="en-US" sz="2400" dirty="0"/>
              <a:t>Population localities</a:t>
            </a:r>
          </a:p>
          <a:p>
            <a:r>
              <a:rPr lang="en-US" sz="2400" dirty="0"/>
              <a:t>Superimpose climate</a:t>
            </a:r>
          </a:p>
          <a:p>
            <a:r>
              <a:rPr lang="en-US" sz="2400" dirty="0"/>
              <a:t>Read limits from localities within climate bounds</a:t>
            </a:r>
          </a:p>
          <a:p>
            <a:r>
              <a:rPr lang="en-US" sz="2400" dirty="0"/>
              <a:t>Rate Area </a:t>
            </a:r>
            <a:endParaRPr lang="en-US" sz="2400" dirty="0">
              <a:cs typeface="Calibri"/>
            </a:endParaRPr>
          </a:p>
          <a:p>
            <a:pPr lvl="1"/>
            <a:r>
              <a:rPr lang="en-US" sz="2000" dirty="0"/>
              <a:t>Not-suitable to Excellent</a:t>
            </a:r>
          </a:p>
          <a:p>
            <a:pPr lvl="1"/>
            <a:r>
              <a:rPr lang="en-US" sz="2000" dirty="0"/>
              <a:t>Based on percentiles</a:t>
            </a:r>
          </a:p>
          <a:p>
            <a:pPr lvl="1"/>
            <a:endParaRPr lang="en-US" sz="2000" dirty="0"/>
          </a:p>
          <a:p>
            <a:pPr marL="4572" lvl="1" indent="0">
              <a:buNone/>
            </a:pPr>
            <a:r>
              <a:rPr lang="en-US" sz="2000" dirty="0"/>
              <a:t>Use climate bounds to predict future population bounds</a:t>
            </a:r>
          </a:p>
        </p:txBody>
      </p:sp>
      <p:sp>
        <p:nvSpPr>
          <p:cNvPr id="4" name="Oval 3"/>
          <p:cNvSpPr/>
          <p:nvPr/>
        </p:nvSpPr>
        <p:spPr>
          <a:xfrm>
            <a:off x="8749145" y="3968795"/>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910945" y="4425995"/>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912927" y="3158305"/>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721436" y="3296850"/>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730345" y="5187995"/>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326581" y="4086559"/>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569036" y="4287450"/>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02781" y="3587795"/>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053945" y="4273595"/>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130145" y="3740195"/>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564090" y="2749595"/>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053945" y="4806995"/>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968345" y="4238959"/>
            <a:ext cx="152400" cy="152400"/>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96545" y="2791159"/>
            <a:ext cx="2743200" cy="2590800"/>
          </a:xfrm>
          <a:prstGeom prst="ellipse">
            <a:avLst/>
          </a:prstGeom>
          <a:solidFill>
            <a:srgbClr val="00B050">
              <a:alpha val="26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739745" y="2908922"/>
            <a:ext cx="457200" cy="1828800"/>
          </a:xfrm>
          <a:prstGeom prst="ellipse">
            <a:avLst/>
          </a:prstGeom>
          <a:solidFill>
            <a:srgbClr val="FFFF00">
              <a:alpha val="3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368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56" y="407951"/>
            <a:ext cx="8229600" cy="1143000"/>
          </a:xfrm>
        </p:spPr>
        <p:txBody>
          <a:bodyPr/>
          <a:lstStyle/>
          <a:p>
            <a:r>
              <a:rPr lang="en-US" b="1" dirty="0"/>
              <a:t>Using DIVA-GIS: Data Sources</a:t>
            </a:r>
          </a:p>
        </p:txBody>
      </p:sp>
      <p:sp>
        <p:nvSpPr>
          <p:cNvPr id="3" name="Content Placeholder 2"/>
          <p:cNvSpPr>
            <a:spLocks noGrp="1"/>
          </p:cNvSpPr>
          <p:nvPr>
            <p:ph idx="1"/>
          </p:nvPr>
        </p:nvSpPr>
        <p:spPr>
          <a:xfrm>
            <a:off x="574430" y="1793631"/>
            <a:ext cx="4278923" cy="4525963"/>
          </a:xfrm>
        </p:spPr>
        <p:txBody>
          <a:bodyPr>
            <a:normAutofit/>
          </a:bodyPr>
          <a:lstStyle/>
          <a:p>
            <a:pPr marL="305435" indent="-305435"/>
            <a:r>
              <a:rPr lang="en-US" dirty="0"/>
              <a:t>Basic climate data included with DIVA-GIS – </a:t>
            </a:r>
            <a:r>
              <a:rPr lang="en-US" b="1" u="sng" dirty="0"/>
              <a:t>On desktop</a:t>
            </a:r>
          </a:p>
          <a:p>
            <a:pPr marL="305435" indent="-305435"/>
            <a:r>
              <a:rPr lang="en-US" dirty="0"/>
              <a:t>Download layers –  </a:t>
            </a:r>
            <a:r>
              <a:rPr lang="en-US" b="1" u="sng" dirty="0"/>
              <a:t>lab materials module on canvas</a:t>
            </a:r>
            <a:r>
              <a:rPr lang="en-US" u="sng" dirty="0"/>
              <a:t> </a:t>
            </a:r>
            <a:r>
              <a:rPr lang="en-US" dirty="0"/>
              <a:t>&gt; Google Drive</a:t>
            </a:r>
          </a:p>
          <a:p>
            <a:pPr marL="629920" lvl="1" indent="-305435"/>
            <a:r>
              <a:rPr lang="en-US" dirty="0"/>
              <a:t>Accumulation of worldwide climate data sets</a:t>
            </a:r>
          </a:p>
          <a:p>
            <a:pPr marL="305435" indent="-305435"/>
            <a:r>
              <a:rPr lang="en-US" dirty="0"/>
              <a:t>Animal locality data downloaded from </a:t>
            </a:r>
            <a:r>
              <a:rPr lang="en-US" b="1" u="sng" err="1"/>
              <a:t>VertNet</a:t>
            </a:r>
            <a:r>
              <a:rPr lang="en-US" dirty="0"/>
              <a:t> – Pick animal and download</a:t>
            </a:r>
          </a:p>
          <a:p>
            <a:pPr marL="305435" indent="-305435"/>
            <a:r>
              <a:rPr lang="en-US" dirty="0"/>
              <a:t>Choose a terrestrial vertebrate, (no whales, fish, </a:t>
            </a:r>
            <a:r>
              <a:rPr lang="en-US" dirty="0" err="1"/>
              <a:t>etc</a:t>
            </a:r>
            <a:r>
              <a:rPr lang="en-US" dirty="0"/>
              <a:t>). I prepared some datasets and made them available on Canvas.</a:t>
            </a:r>
          </a:p>
        </p:txBody>
      </p:sp>
      <p:pic>
        <p:nvPicPr>
          <p:cNvPr id="5" name="Picture 4" descr="Graphical user interface, website&#10;&#10;Description automatically generated">
            <a:extLst>
              <a:ext uri="{FF2B5EF4-FFF2-40B4-BE49-F238E27FC236}">
                <a16:creationId xmlns:a16="http://schemas.microsoft.com/office/drawing/2014/main" id="{332726F7-F31D-49AB-8765-C5A5E323AD38}"/>
              </a:ext>
            </a:extLst>
          </p:cNvPr>
          <p:cNvPicPr>
            <a:picLocks noChangeAspect="1"/>
          </p:cNvPicPr>
          <p:nvPr/>
        </p:nvPicPr>
        <p:blipFill>
          <a:blip r:embed="rId3"/>
          <a:stretch>
            <a:fillRect/>
          </a:stretch>
        </p:blipFill>
        <p:spPr>
          <a:xfrm>
            <a:off x="5963784" y="2126597"/>
            <a:ext cx="5574544" cy="4192997"/>
          </a:xfrm>
          <a:prstGeom prst="rect">
            <a:avLst/>
          </a:prstGeom>
        </p:spPr>
      </p:pic>
    </p:spTree>
    <p:extLst>
      <p:ext uri="{BB962C8B-B14F-4D97-AF65-F5344CB8AC3E}">
        <p14:creationId xmlns:p14="http://schemas.microsoft.com/office/powerpoint/2010/main" val="1512371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Housekeeping</a:t>
            </a:r>
          </a:p>
        </p:txBody>
      </p:sp>
      <p:sp>
        <p:nvSpPr>
          <p:cNvPr id="3" name="Content Placeholder 2"/>
          <p:cNvSpPr>
            <a:spLocks noGrp="1"/>
          </p:cNvSpPr>
          <p:nvPr>
            <p:ph idx="1"/>
          </p:nvPr>
        </p:nvSpPr>
        <p:spPr/>
        <p:txBody>
          <a:bodyPr>
            <a:normAutofit fontScale="70000" lnSpcReduction="20000"/>
          </a:bodyPr>
          <a:lstStyle/>
          <a:p>
            <a:pPr marL="0" indent="0">
              <a:buNone/>
            </a:pPr>
            <a:r>
              <a:rPr lang="en-US" sz="4100" b="1" dirty="0">
                <a:solidFill>
                  <a:schemeClr val="accent1"/>
                </a:solidFill>
              </a:rPr>
              <a:t>This week</a:t>
            </a:r>
            <a:endParaRPr lang="en-US" b="1">
              <a:solidFill>
                <a:schemeClr val="accent1"/>
              </a:solidFill>
            </a:endParaRPr>
          </a:p>
          <a:p>
            <a:pPr marL="0" indent="0">
              <a:buNone/>
            </a:pPr>
            <a:r>
              <a:rPr lang="en-US" sz="4100" dirty="0">
                <a:solidFill>
                  <a:schemeClr val="tx1"/>
                </a:solidFill>
              </a:rPr>
              <a:t>Please fill out course evals! </a:t>
            </a:r>
            <a:r>
              <a:rPr lang="en-US" sz="4100" dirty="0">
                <a:solidFill>
                  <a:schemeClr val="accent1"/>
                </a:solidFill>
              </a:rPr>
              <a:t>---- before lab ends today</a:t>
            </a:r>
          </a:p>
          <a:p>
            <a:pPr marL="0" indent="0">
              <a:buNone/>
            </a:pPr>
            <a:r>
              <a:rPr lang="en-US" sz="4100" dirty="0">
                <a:solidFill>
                  <a:schemeClr val="tx1"/>
                </a:solidFill>
              </a:rPr>
              <a:t>Lab 10 pre-lab</a:t>
            </a:r>
            <a:br>
              <a:rPr lang="en-US" sz="4100" dirty="0">
                <a:solidFill>
                  <a:schemeClr val="tx1"/>
                </a:solidFill>
              </a:rPr>
            </a:br>
            <a:endParaRPr lang="en-US" sz="4100" dirty="0">
              <a:solidFill>
                <a:schemeClr val="tx1"/>
              </a:solidFill>
            </a:endParaRPr>
          </a:p>
          <a:p>
            <a:pPr marL="0" indent="0">
              <a:buNone/>
            </a:pPr>
            <a:r>
              <a:rPr lang="en-US" sz="4100" b="1" dirty="0">
                <a:solidFill>
                  <a:srgbClr val="3D3D3D"/>
                </a:solidFill>
              </a:rPr>
              <a:t>Next week</a:t>
            </a:r>
          </a:p>
          <a:p>
            <a:pPr marL="0" indent="0">
              <a:buNone/>
            </a:pPr>
            <a:r>
              <a:rPr lang="en-US" sz="4100" dirty="0">
                <a:solidFill>
                  <a:schemeClr val="accent1"/>
                </a:solidFill>
              </a:rPr>
              <a:t>FINAL EXAM</a:t>
            </a:r>
            <a:endParaRPr lang="en-US" dirty="0">
              <a:solidFill>
                <a:schemeClr val="accent1"/>
              </a:solidFill>
            </a:endParaRPr>
          </a:p>
          <a:p>
            <a:pPr marL="0" indent="0">
              <a:buNone/>
            </a:pPr>
            <a:r>
              <a:rPr lang="en-US" sz="4100" dirty="0">
                <a:solidFill>
                  <a:schemeClr val="tx1"/>
                </a:solidFill>
              </a:rPr>
              <a:t>Monday, June 10th, 8 PM, </a:t>
            </a:r>
            <a:r>
              <a:rPr lang="en-US" sz="4100" dirty="0">
                <a:solidFill>
                  <a:schemeClr val="tx1"/>
                </a:solidFill>
                <a:ea typeface="+mn-lt"/>
                <a:cs typeface="+mn-lt"/>
              </a:rPr>
              <a:t>JOHN 102</a:t>
            </a:r>
            <a:endParaRPr lang="en-US">
              <a:solidFill>
                <a:schemeClr val="tx1"/>
              </a:solidFill>
              <a:ea typeface="+mn-lt"/>
              <a:cs typeface="+mn-lt"/>
            </a:endParaRPr>
          </a:p>
          <a:p>
            <a:pPr marL="305435" indent="-305435"/>
            <a:endParaRPr lang="en-US" sz="2133" dirty="0">
              <a:solidFill>
                <a:schemeClr val="tx1"/>
              </a:solidFill>
            </a:endParaRPr>
          </a:p>
        </p:txBody>
      </p:sp>
    </p:spTree>
    <p:extLst>
      <p:ext uri="{BB962C8B-B14F-4D97-AF65-F5344CB8AC3E}">
        <p14:creationId xmlns:p14="http://schemas.microsoft.com/office/powerpoint/2010/main" val="2406466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Mechanics</a:t>
            </a:r>
          </a:p>
        </p:txBody>
      </p:sp>
      <p:sp>
        <p:nvSpPr>
          <p:cNvPr id="3" name="Content Placeholder 2"/>
          <p:cNvSpPr>
            <a:spLocks noGrp="1"/>
          </p:cNvSpPr>
          <p:nvPr>
            <p:ph idx="1"/>
          </p:nvPr>
        </p:nvSpPr>
        <p:spPr/>
        <p:txBody>
          <a:bodyPr vert="horz" lIns="91440" tIns="45720" rIns="91440" bIns="45720" rtlCol="0">
            <a:normAutofit/>
          </a:bodyPr>
          <a:lstStyle/>
          <a:p>
            <a:r>
              <a:rPr lang="en-US" sz="3200" b="1" i="1" dirty="0"/>
              <a:t>Part 1</a:t>
            </a:r>
            <a:r>
              <a:rPr lang="en-US" sz="3200" i="1" dirty="0"/>
              <a:t> – Amphibians on the Move: Predicting Why and When</a:t>
            </a:r>
            <a:endParaRPr lang="en-US" sz="3200" i="1" dirty="0">
              <a:cs typeface="Calibri"/>
            </a:endParaRPr>
          </a:p>
          <a:p>
            <a:r>
              <a:rPr lang="en-US" sz="3200" b="1" i="1" dirty="0"/>
              <a:t>Part 2</a:t>
            </a:r>
            <a:r>
              <a:rPr lang="en-US" sz="3200" i="1" dirty="0"/>
              <a:t> - Using GIS to Project species distributions under different climate scenarios</a:t>
            </a:r>
            <a:endParaRPr lang="en-US" sz="3200" i="1" dirty="0">
              <a:cs typeface="Calibri"/>
            </a:endParaRPr>
          </a:p>
          <a:p>
            <a:r>
              <a:rPr lang="en-US" sz="3200" b="1" i="1" dirty="0"/>
              <a:t>Part 3 </a:t>
            </a:r>
            <a:r>
              <a:rPr lang="en-US" sz="3200" i="1" dirty="0"/>
              <a:t>– Global Climate Change, Amphibians and Conservation</a:t>
            </a:r>
            <a:endParaRPr lang="en-US" sz="3200" i="1" dirty="0">
              <a:cs typeface="Calibri"/>
            </a:endParaRPr>
          </a:p>
          <a:p>
            <a:r>
              <a:rPr lang="en-US" sz="3200" b="1" i="1" dirty="0"/>
              <a:t>Part 4 </a:t>
            </a:r>
            <a:r>
              <a:rPr lang="en-US" sz="3200" i="1" dirty="0"/>
              <a:t>- Scientific Ideas and Modern Society </a:t>
            </a:r>
            <a:endParaRPr lang="en-US" sz="3200" dirty="0">
              <a:cs typeface="Calibri"/>
            </a:endParaRPr>
          </a:p>
          <a:p>
            <a:endParaRPr lang="en-US" sz="2100" dirty="0"/>
          </a:p>
          <a:p>
            <a:endParaRPr lang="en-US" sz="2100" dirty="0"/>
          </a:p>
        </p:txBody>
      </p:sp>
    </p:spTree>
    <p:extLst>
      <p:ext uri="{BB962C8B-B14F-4D97-AF65-F5344CB8AC3E}">
        <p14:creationId xmlns:p14="http://schemas.microsoft.com/office/powerpoint/2010/main" val="378067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9E48-BBB0-4C96-92AE-362D0DB1F4BC}"/>
              </a:ext>
            </a:extLst>
          </p:cNvPr>
          <p:cNvSpPr>
            <a:spLocks noGrp="1"/>
          </p:cNvSpPr>
          <p:nvPr>
            <p:ph type="title"/>
          </p:nvPr>
        </p:nvSpPr>
        <p:spPr/>
        <p:txBody>
          <a:bodyPr>
            <a:normAutofit/>
          </a:bodyPr>
          <a:lstStyle/>
          <a:p>
            <a:r>
              <a:rPr lang="en-US" dirty="0"/>
              <a:t>Part I:  Amphibians on the Move</a:t>
            </a:r>
          </a:p>
        </p:txBody>
      </p:sp>
      <p:pic>
        <p:nvPicPr>
          <p:cNvPr id="4" name="Picture 3">
            <a:extLst>
              <a:ext uri="{FF2B5EF4-FFF2-40B4-BE49-F238E27FC236}">
                <a16:creationId xmlns:a16="http://schemas.microsoft.com/office/drawing/2014/main" id="{C422D24D-2407-4349-8283-441D04657DDB}"/>
              </a:ext>
            </a:extLst>
          </p:cNvPr>
          <p:cNvPicPr>
            <a:picLocks noChangeAspect="1"/>
          </p:cNvPicPr>
          <p:nvPr/>
        </p:nvPicPr>
        <p:blipFill>
          <a:blip r:embed="rId3"/>
          <a:stretch>
            <a:fillRect/>
          </a:stretch>
        </p:blipFill>
        <p:spPr>
          <a:xfrm>
            <a:off x="798686" y="4270720"/>
            <a:ext cx="3737158" cy="2414965"/>
          </a:xfrm>
          <a:prstGeom prst="rect">
            <a:avLst/>
          </a:prstGeom>
        </p:spPr>
      </p:pic>
      <p:pic>
        <p:nvPicPr>
          <p:cNvPr id="7" name="Picture 6" descr="Chart, line chart&#10;&#10;Description automatically generated">
            <a:extLst>
              <a:ext uri="{FF2B5EF4-FFF2-40B4-BE49-F238E27FC236}">
                <a16:creationId xmlns:a16="http://schemas.microsoft.com/office/drawing/2014/main" id="{E6AB9BCF-4190-460C-8993-6A60497A361F}"/>
              </a:ext>
            </a:extLst>
          </p:cNvPr>
          <p:cNvPicPr>
            <a:picLocks noChangeAspect="1"/>
          </p:cNvPicPr>
          <p:nvPr/>
        </p:nvPicPr>
        <p:blipFill>
          <a:blip r:embed="rId4"/>
          <a:stretch>
            <a:fillRect/>
          </a:stretch>
        </p:blipFill>
        <p:spPr>
          <a:xfrm>
            <a:off x="500964" y="1976101"/>
            <a:ext cx="4932655" cy="2295144"/>
          </a:xfrm>
          <a:prstGeom prst="rect">
            <a:avLst/>
          </a:prstGeom>
        </p:spPr>
      </p:pic>
      <p:sp>
        <p:nvSpPr>
          <p:cNvPr id="8" name="Oval 7">
            <a:extLst>
              <a:ext uri="{FF2B5EF4-FFF2-40B4-BE49-F238E27FC236}">
                <a16:creationId xmlns:a16="http://schemas.microsoft.com/office/drawing/2014/main" id="{7078384F-DFEC-4DA3-B69F-BAC52A821384}"/>
              </a:ext>
            </a:extLst>
          </p:cNvPr>
          <p:cNvSpPr/>
          <p:nvPr/>
        </p:nvSpPr>
        <p:spPr>
          <a:xfrm>
            <a:off x="3638070" y="2598895"/>
            <a:ext cx="1795549" cy="16868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TextBox 9">
            <a:extLst>
              <a:ext uri="{FF2B5EF4-FFF2-40B4-BE49-F238E27FC236}">
                <a16:creationId xmlns:a16="http://schemas.microsoft.com/office/drawing/2014/main" id="{B2392D46-E449-448B-B674-2168D5E6C0FE}"/>
              </a:ext>
            </a:extLst>
          </p:cNvPr>
          <p:cNvSpPr txBox="1"/>
          <p:nvPr/>
        </p:nvSpPr>
        <p:spPr>
          <a:xfrm>
            <a:off x="2493031" y="4393843"/>
            <a:ext cx="948520" cy="369332"/>
          </a:xfrm>
          <a:prstGeom prst="rect">
            <a:avLst/>
          </a:prstGeom>
          <a:noFill/>
        </p:spPr>
        <p:txBody>
          <a:bodyPr wrap="square" rtlCol="0">
            <a:spAutoFit/>
          </a:bodyPr>
          <a:lstStyle/>
          <a:p>
            <a:r>
              <a:rPr lang="en-US" dirty="0"/>
              <a:t>2/19</a:t>
            </a:r>
          </a:p>
        </p:txBody>
      </p:sp>
      <p:sp>
        <p:nvSpPr>
          <p:cNvPr id="11" name="TextBox 10">
            <a:extLst>
              <a:ext uri="{FF2B5EF4-FFF2-40B4-BE49-F238E27FC236}">
                <a16:creationId xmlns:a16="http://schemas.microsoft.com/office/drawing/2014/main" id="{9B0115F8-C513-492D-A3BC-D32CFBFE8B89}"/>
              </a:ext>
            </a:extLst>
          </p:cNvPr>
          <p:cNvSpPr txBox="1"/>
          <p:nvPr/>
        </p:nvSpPr>
        <p:spPr>
          <a:xfrm>
            <a:off x="3391923" y="4421353"/>
            <a:ext cx="1743677"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Precipitation </a:t>
            </a:r>
          </a:p>
        </p:txBody>
      </p:sp>
      <p:sp>
        <p:nvSpPr>
          <p:cNvPr id="12" name="TextBox 11">
            <a:extLst>
              <a:ext uri="{FF2B5EF4-FFF2-40B4-BE49-F238E27FC236}">
                <a16:creationId xmlns:a16="http://schemas.microsoft.com/office/drawing/2014/main" id="{4FC023C2-0E36-4512-A361-4A0E7AF2ED91}"/>
              </a:ext>
            </a:extLst>
          </p:cNvPr>
          <p:cNvSpPr txBox="1"/>
          <p:nvPr/>
        </p:nvSpPr>
        <p:spPr>
          <a:xfrm>
            <a:off x="5731341" y="1976101"/>
            <a:ext cx="5959695" cy="4893647"/>
          </a:xfrm>
          <a:prstGeom prst="rect">
            <a:avLst/>
          </a:prstGeom>
          <a:noFill/>
        </p:spPr>
        <p:txBody>
          <a:bodyPr wrap="square" rtlCol="0">
            <a:spAutoFit/>
          </a:bodyPr>
          <a:lstStyle/>
          <a:p>
            <a:pPr marL="342900" indent="-342900">
              <a:buClr>
                <a:schemeClr val="accent2"/>
              </a:buClr>
              <a:buFont typeface="+mj-lt"/>
              <a:buAutoNum type="arabicPeriod"/>
            </a:pPr>
            <a:r>
              <a:rPr lang="en-US" sz="2400" dirty="0">
                <a:highlight>
                  <a:srgbClr val="FFFF00"/>
                </a:highlight>
                <a:cs typeface="Aharoni" panose="02010803020104030203" pitchFamily="2" charset="-79"/>
              </a:rPr>
              <a:t>Predict</a:t>
            </a:r>
            <a:r>
              <a:rPr lang="en-US" sz="2400" dirty="0">
                <a:cs typeface="Aharoni" panose="02010803020104030203" pitchFamily="2" charset="-79"/>
              </a:rPr>
              <a:t> when frogs will migrate at each location from excel workbook information and background reading. </a:t>
            </a:r>
          </a:p>
          <a:p>
            <a:pPr marL="342900" indent="-342900">
              <a:buClr>
                <a:schemeClr val="accent2"/>
              </a:buClr>
              <a:buFont typeface="+mj-lt"/>
              <a:buAutoNum type="arabicPeriod"/>
            </a:pPr>
            <a:r>
              <a:rPr lang="en-US" sz="2400" dirty="0">
                <a:cs typeface="Aharoni" panose="02010803020104030203" pitchFamily="2" charset="-79"/>
              </a:rPr>
              <a:t>Find </a:t>
            </a:r>
            <a:r>
              <a:rPr lang="en-US" sz="2400" dirty="0">
                <a:highlight>
                  <a:srgbClr val="FFFF00"/>
                </a:highlight>
                <a:cs typeface="Aharoni" panose="02010803020104030203" pitchFamily="2" charset="-79"/>
              </a:rPr>
              <a:t>latitude</a:t>
            </a:r>
            <a:r>
              <a:rPr lang="en-US" sz="2400" dirty="0">
                <a:cs typeface="Aharoni" panose="02010803020104030203" pitchFamily="2" charset="-79"/>
              </a:rPr>
              <a:t> data from latitude finder for table.</a:t>
            </a:r>
          </a:p>
          <a:p>
            <a:pPr marL="342900" indent="-342900">
              <a:buClr>
                <a:schemeClr val="accent2"/>
              </a:buClr>
              <a:buFont typeface="+mj-lt"/>
              <a:buAutoNum type="arabicPeriod"/>
            </a:pPr>
            <a:r>
              <a:rPr lang="en-US" sz="2400" dirty="0">
                <a:cs typeface="Aharoni" panose="02010803020104030203" pitchFamily="2" charset="-79"/>
              </a:rPr>
              <a:t>Look up and record amphibian </a:t>
            </a:r>
            <a:r>
              <a:rPr lang="en-US" sz="2400" dirty="0">
                <a:highlight>
                  <a:srgbClr val="FFFF00"/>
                </a:highlight>
                <a:cs typeface="Aharoni" panose="02010803020104030203" pitchFamily="2" charset="-79"/>
              </a:rPr>
              <a:t>sighting date</a:t>
            </a:r>
            <a:r>
              <a:rPr lang="en-US" sz="2400" dirty="0">
                <a:cs typeface="Aharoni" panose="02010803020104030203" pitchFamily="2" charset="-79"/>
              </a:rPr>
              <a:t> for table 2, on amphibian tracker map (2020). </a:t>
            </a:r>
          </a:p>
          <a:p>
            <a:pPr marL="342900" indent="-342900">
              <a:buClr>
                <a:schemeClr val="accent2"/>
              </a:buClr>
              <a:buFont typeface="+mj-lt"/>
              <a:buAutoNum type="arabicPeriod"/>
            </a:pPr>
            <a:r>
              <a:rPr lang="en-US" sz="2400" dirty="0">
                <a:cs typeface="Aharoni" panose="02010803020104030203" pitchFamily="2" charset="-79"/>
              </a:rPr>
              <a:t>Was </a:t>
            </a:r>
            <a:r>
              <a:rPr lang="en-US" sz="2400" dirty="0">
                <a:highlight>
                  <a:srgbClr val="FFFF00"/>
                </a:highlight>
                <a:cs typeface="Aharoni" panose="02010803020104030203" pitchFamily="2" charset="-79"/>
              </a:rPr>
              <a:t>temperature</a:t>
            </a:r>
            <a:r>
              <a:rPr lang="en-US" sz="2400" dirty="0">
                <a:cs typeface="Aharoni" panose="02010803020104030203" pitchFamily="2" charset="-79"/>
              </a:rPr>
              <a:t> or precipitation the highest value on the actual siting day? </a:t>
            </a:r>
          </a:p>
          <a:p>
            <a:pPr marL="342900" indent="-342900">
              <a:buClr>
                <a:schemeClr val="accent2"/>
              </a:buClr>
              <a:buFont typeface="+mj-lt"/>
              <a:buAutoNum type="arabicPeriod"/>
            </a:pPr>
            <a:r>
              <a:rPr lang="en-US" sz="2400" dirty="0">
                <a:cs typeface="Aharoni" panose="02010803020104030203" pitchFamily="2" charset="-79"/>
              </a:rPr>
              <a:t>Record this on table 2. </a:t>
            </a:r>
          </a:p>
          <a:p>
            <a:pPr marL="342900" indent="-342900">
              <a:buClr>
                <a:schemeClr val="accent2"/>
              </a:buClr>
              <a:buFont typeface="+mj-lt"/>
              <a:buAutoNum type="arabicPeriod"/>
            </a:pPr>
            <a:r>
              <a:rPr lang="en-US" sz="2400" dirty="0">
                <a:highlight>
                  <a:srgbClr val="FFFF00"/>
                </a:highlight>
                <a:cs typeface="Aharoni" panose="02010803020104030203" pitchFamily="2" charset="-79"/>
              </a:rPr>
              <a:t>Graph</a:t>
            </a:r>
            <a:r>
              <a:rPr lang="en-US" sz="2400" dirty="0">
                <a:cs typeface="Aharoni" panose="02010803020104030203" pitchFamily="2" charset="-79"/>
              </a:rPr>
              <a:t> latitude by siting date</a:t>
            </a:r>
          </a:p>
          <a:p>
            <a:pPr>
              <a:buClr>
                <a:schemeClr val="accent2"/>
              </a:buClr>
            </a:pPr>
            <a:endParaRPr lang="en-US" sz="2400" dirty="0"/>
          </a:p>
        </p:txBody>
      </p:sp>
      <p:sp>
        <p:nvSpPr>
          <p:cNvPr id="5" name="TextBox 4">
            <a:extLst>
              <a:ext uri="{FF2B5EF4-FFF2-40B4-BE49-F238E27FC236}">
                <a16:creationId xmlns:a16="http://schemas.microsoft.com/office/drawing/2014/main" id="{1A168EC6-92CF-0D71-A513-1F5D12A3AEAE}"/>
              </a:ext>
            </a:extLst>
          </p:cNvPr>
          <p:cNvSpPr txBox="1"/>
          <p:nvPr/>
        </p:nvSpPr>
        <p:spPr>
          <a:xfrm>
            <a:off x="10800971" y="702156"/>
            <a:ext cx="809837" cy="369332"/>
          </a:xfrm>
          <a:prstGeom prst="rect">
            <a:avLst/>
          </a:prstGeom>
          <a:noFill/>
        </p:spPr>
        <p:txBody>
          <a:bodyPr wrap="none" rtlCol="0">
            <a:spAutoFit/>
          </a:bodyPr>
          <a:lstStyle/>
          <a:p>
            <a:r>
              <a:rPr lang="en-US" dirty="0">
                <a:solidFill>
                  <a:schemeClr val="bg1"/>
                </a:solidFill>
              </a:rPr>
              <a:t>Pg 123</a:t>
            </a:r>
          </a:p>
        </p:txBody>
      </p:sp>
    </p:spTree>
    <p:extLst>
      <p:ext uri="{BB962C8B-B14F-4D97-AF65-F5344CB8AC3E}">
        <p14:creationId xmlns:p14="http://schemas.microsoft.com/office/powerpoint/2010/main" val="1904623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6D9A-3181-4B2B-8711-E4C8A75E18EA}"/>
              </a:ext>
            </a:extLst>
          </p:cNvPr>
          <p:cNvSpPr>
            <a:spLocks noGrp="1"/>
          </p:cNvSpPr>
          <p:nvPr>
            <p:ph type="title"/>
          </p:nvPr>
        </p:nvSpPr>
        <p:spPr/>
        <p:txBody>
          <a:bodyPr/>
          <a:lstStyle/>
          <a:p>
            <a:r>
              <a:rPr lang="en-US" dirty="0"/>
              <a:t>Part II: Modeling Species Habitat</a:t>
            </a:r>
          </a:p>
        </p:txBody>
      </p:sp>
      <p:sp>
        <p:nvSpPr>
          <p:cNvPr id="3" name="Content Placeholder 2">
            <a:extLst>
              <a:ext uri="{FF2B5EF4-FFF2-40B4-BE49-F238E27FC236}">
                <a16:creationId xmlns:a16="http://schemas.microsoft.com/office/drawing/2014/main" id="{EF9DF009-926D-4A5F-8CB0-45D904FBB3D9}"/>
              </a:ext>
            </a:extLst>
          </p:cNvPr>
          <p:cNvSpPr>
            <a:spLocks noGrp="1"/>
          </p:cNvSpPr>
          <p:nvPr>
            <p:ph idx="1"/>
          </p:nvPr>
        </p:nvSpPr>
        <p:spPr>
          <a:xfrm>
            <a:off x="581193" y="2180496"/>
            <a:ext cx="3804828" cy="3678303"/>
          </a:xfrm>
        </p:spPr>
        <p:txBody>
          <a:bodyPr>
            <a:normAutofit/>
          </a:bodyPr>
          <a:lstStyle/>
          <a:p>
            <a:pPr marL="0" indent="0">
              <a:buNone/>
            </a:pPr>
            <a:r>
              <a:rPr lang="en-US" sz="2800" b="1" dirty="0"/>
              <a:t>YOU NEED TO READ EVERY STEP OR YOU WILL BE VERY SAD AND FRUSTRATED! </a:t>
            </a:r>
            <a:endParaRPr lang="en-US" sz="2800" b="0" i="0" dirty="0">
              <a:effectLst/>
              <a:latin typeface="Arial" panose="020B0604020202020204" pitchFamily="34" charset="0"/>
            </a:endParaRPr>
          </a:p>
          <a:p>
            <a:pPr marL="0" indent="0">
              <a:buNone/>
            </a:pPr>
            <a:endParaRPr lang="en-US" dirty="0"/>
          </a:p>
        </p:txBody>
      </p:sp>
      <p:pic>
        <p:nvPicPr>
          <p:cNvPr id="11266" name="Picture 2" descr="My cousin, ashamed after building a chair from IKEA : r/pics">
            <a:extLst>
              <a:ext uri="{FF2B5EF4-FFF2-40B4-BE49-F238E27FC236}">
                <a16:creationId xmlns:a16="http://schemas.microsoft.com/office/drawing/2014/main" id="{CD3F6A9A-1480-7518-8987-2BF9BB430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915" y="2317269"/>
            <a:ext cx="7311572" cy="3838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70F99A-0199-EC33-EE66-C7ACD68B33AC}"/>
              </a:ext>
            </a:extLst>
          </p:cNvPr>
          <p:cNvSpPr txBox="1"/>
          <p:nvPr/>
        </p:nvSpPr>
        <p:spPr>
          <a:xfrm>
            <a:off x="10800971" y="702156"/>
            <a:ext cx="809837" cy="369332"/>
          </a:xfrm>
          <a:prstGeom prst="rect">
            <a:avLst/>
          </a:prstGeom>
          <a:noFill/>
        </p:spPr>
        <p:txBody>
          <a:bodyPr wrap="none" rtlCol="0">
            <a:spAutoFit/>
          </a:bodyPr>
          <a:lstStyle/>
          <a:p>
            <a:r>
              <a:rPr lang="en-US" dirty="0">
                <a:solidFill>
                  <a:schemeClr val="bg1"/>
                </a:solidFill>
              </a:rPr>
              <a:t>Pg 128</a:t>
            </a:r>
          </a:p>
        </p:txBody>
      </p:sp>
    </p:spTree>
    <p:extLst>
      <p:ext uri="{BB962C8B-B14F-4D97-AF65-F5344CB8AC3E}">
        <p14:creationId xmlns:p14="http://schemas.microsoft.com/office/powerpoint/2010/main" val="137487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6D9A-3181-4B2B-8711-E4C8A75E18EA}"/>
              </a:ext>
            </a:extLst>
          </p:cNvPr>
          <p:cNvSpPr>
            <a:spLocks noGrp="1"/>
          </p:cNvSpPr>
          <p:nvPr>
            <p:ph type="title"/>
          </p:nvPr>
        </p:nvSpPr>
        <p:spPr>
          <a:xfrm>
            <a:off x="581192" y="702156"/>
            <a:ext cx="11029616" cy="1013800"/>
          </a:xfrm>
        </p:spPr>
        <p:txBody>
          <a:bodyPr>
            <a:normAutofit/>
          </a:bodyPr>
          <a:lstStyle/>
          <a:p>
            <a:r>
              <a:rPr lang="en-US" dirty="0"/>
              <a:t>Part II:  Modeling Species Habitat</a:t>
            </a:r>
          </a:p>
        </p:txBody>
      </p:sp>
      <p:sp>
        <p:nvSpPr>
          <p:cNvPr id="15" name="Rectangle 14">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with medium confidence">
            <a:extLst>
              <a:ext uri="{FF2B5EF4-FFF2-40B4-BE49-F238E27FC236}">
                <a16:creationId xmlns:a16="http://schemas.microsoft.com/office/drawing/2014/main" id="{9A2D7D77-DDC1-DCD5-58D3-2AC9BC15ABAE}"/>
              </a:ext>
            </a:extLst>
          </p:cNvPr>
          <p:cNvPicPr>
            <a:picLocks noChangeAspect="1"/>
          </p:cNvPicPr>
          <p:nvPr/>
        </p:nvPicPr>
        <p:blipFill rotWithShape="1">
          <a:blip r:embed="rId2"/>
          <a:srcRect l="24375" t="27829" r="18281" b="18596"/>
          <a:stretch/>
        </p:blipFill>
        <p:spPr>
          <a:xfrm>
            <a:off x="657225" y="3317183"/>
            <a:ext cx="3305175" cy="1736964"/>
          </a:xfrm>
          <a:prstGeom prst="rect">
            <a:avLst/>
          </a:prstGeom>
        </p:spPr>
      </p:pic>
      <p:sp>
        <p:nvSpPr>
          <p:cNvPr id="3" name="Content Placeholder 2">
            <a:extLst>
              <a:ext uri="{FF2B5EF4-FFF2-40B4-BE49-F238E27FC236}">
                <a16:creationId xmlns:a16="http://schemas.microsoft.com/office/drawing/2014/main" id="{EF9DF009-926D-4A5F-8CB0-45D904FBB3D9}"/>
              </a:ext>
            </a:extLst>
          </p:cNvPr>
          <p:cNvSpPr>
            <a:spLocks noGrp="1"/>
          </p:cNvSpPr>
          <p:nvPr>
            <p:ph idx="1"/>
          </p:nvPr>
        </p:nvSpPr>
        <p:spPr>
          <a:xfrm>
            <a:off x="4505325" y="2180496"/>
            <a:ext cx="7105481" cy="4045683"/>
          </a:xfrm>
        </p:spPr>
        <p:txBody>
          <a:bodyPr>
            <a:normAutofit/>
          </a:bodyPr>
          <a:lstStyle/>
          <a:p>
            <a:pPr marL="0" indent="0">
              <a:buNone/>
            </a:pPr>
            <a:r>
              <a:rPr lang="en-US" sz="2400" b="1" dirty="0"/>
              <a:t>Follow along with the DIVA GIS Instructions carefully </a:t>
            </a:r>
          </a:p>
          <a:p>
            <a:pPr>
              <a:buFontTx/>
              <a:buChar char="-"/>
            </a:pPr>
            <a:r>
              <a:rPr lang="en-US" sz="2400" b="0" i="0" dirty="0">
                <a:effectLst/>
                <a:latin typeface="Arial" panose="020B0604020202020204" pitchFamily="34" charset="0"/>
              </a:rPr>
              <a:t>Search and download data on wher</a:t>
            </a:r>
            <a:r>
              <a:rPr lang="en-US" sz="2400" dirty="0">
                <a:latin typeface="Arial" panose="020B0604020202020204" pitchFamily="34" charset="0"/>
              </a:rPr>
              <a:t>e your favorite animal was spotted through “</a:t>
            </a:r>
            <a:r>
              <a:rPr lang="en-US" sz="2400" dirty="0" err="1">
                <a:latin typeface="Arial" panose="020B0604020202020204" pitchFamily="34" charset="0"/>
              </a:rPr>
              <a:t>vertnet</a:t>
            </a:r>
            <a:r>
              <a:rPr lang="en-US" sz="2400" dirty="0">
                <a:latin typeface="Arial" panose="020B0604020202020204" pitchFamily="34" charset="0"/>
              </a:rPr>
              <a:t>” (link in canvas).</a:t>
            </a:r>
          </a:p>
          <a:p>
            <a:pPr>
              <a:buFontTx/>
              <a:buChar char="-"/>
            </a:pPr>
            <a:r>
              <a:rPr lang="en-US" sz="2400" b="0" i="0" dirty="0">
                <a:effectLst/>
                <a:latin typeface="Arial" panose="020B0604020202020204" pitchFamily="34" charset="0"/>
              </a:rPr>
              <a:t>Save only </a:t>
            </a:r>
            <a:r>
              <a:rPr lang="en-US" sz="2400" b="0" i="0" dirty="0" err="1">
                <a:effectLst/>
                <a:latin typeface="Arial" panose="020B0604020202020204" pitchFamily="34" charset="0"/>
              </a:rPr>
              <a:t>lat</a:t>
            </a:r>
            <a:r>
              <a:rPr lang="en-US" sz="2400" b="0" i="0" dirty="0">
                <a:effectLst/>
                <a:latin typeface="Arial" panose="020B0604020202020204" pitchFamily="34" charset="0"/>
              </a:rPr>
              <a:t> and long data. </a:t>
            </a:r>
          </a:p>
          <a:p>
            <a:pPr>
              <a:buFontTx/>
              <a:buChar char="-"/>
            </a:pPr>
            <a:r>
              <a:rPr lang="en-US" sz="2400" b="0" i="0" dirty="0">
                <a:effectLst/>
                <a:latin typeface="Arial" panose="020B0604020202020204" pitchFamily="34" charset="0"/>
              </a:rPr>
              <a:t>Upload into GIS and apply map.</a:t>
            </a:r>
          </a:p>
        </p:txBody>
      </p:sp>
      <p:sp>
        <p:nvSpPr>
          <p:cNvPr id="6" name="TextBox 5">
            <a:extLst>
              <a:ext uri="{FF2B5EF4-FFF2-40B4-BE49-F238E27FC236}">
                <a16:creationId xmlns:a16="http://schemas.microsoft.com/office/drawing/2014/main" id="{A294D53D-42B7-48D3-2330-48667F427730}"/>
              </a:ext>
            </a:extLst>
          </p:cNvPr>
          <p:cNvSpPr txBox="1"/>
          <p:nvPr/>
        </p:nvSpPr>
        <p:spPr>
          <a:xfrm>
            <a:off x="10800971" y="702156"/>
            <a:ext cx="809837" cy="369332"/>
          </a:xfrm>
          <a:prstGeom prst="rect">
            <a:avLst/>
          </a:prstGeom>
          <a:noFill/>
        </p:spPr>
        <p:txBody>
          <a:bodyPr wrap="none" rtlCol="0">
            <a:spAutoFit/>
          </a:bodyPr>
          <a:lstStyle/>
          <a:p>
            <a:pPr>
              <a:spcAft>
                <a:spcPts val="600"/>
              </a:spcAft>
            </a:pPr>
            <a:r>
              <a:rPr lang="en-US" dirty="0">
                <a:solidFill>
                  <a:schemeClr val="bg1"/>
                </a:solidFill>
              </a:rPr>
              <a:t>Pg 128</a:t>
            </a:r>
            <a:endParaRPr lang="en-US">
              <a:solidFill>
                <a:schemeClr val="bg1"/>
              </a:solidFill>
            </a:endParaRPr>
          </a:p>
        </p:txBody>
      </p:sp>
    </p:spTree>
    <p:extLst>
      <p:ext uri="{BB962C8B-B14F-4D97-AF65-F5344CB8AC3E}">
        <p14:creationId xmlns:p14="http://schemas.microsoft.com/office/powerpoint/2010/main" val="4094393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6D9A-3181-4B2B-8711-E4C8A75E18EA}"/>
              </a:ext>
            </a:extLst>
          </p:cNvPr>
          <p:cNvSpPr>
            <a:spLocks noGrp="1"/>
          </p:cNvSpPr>
          <p:nvPr>
            <p:ph type="title"/>
          </p:nvPr>
        </p:nvSpPr>
        <p:spPr>
          <a:xfrm>
            <a:off x="581192" y="702156"/>
            <a:ext cx="11029616" cy="1013800"/>
          </a:xfrm>
        </p:spPr>
        <p:txBody>
          <a:bodyPr>
            <a:normAutofit/>
          </a:bodyPr>
          <a:lstStyle/>
          <a:p>
            <a:r>
              <a:rPr lang="en-US" dirty="0"/>
              <a:t>Part II:  Modeling Species Habitat</a:t>
            </a:r>
          </a:p>
        </p:txBody>
      </p:sp>
      <p:sp>
        <p:nvSpPr>
          <p:cNvPr id="22" name="Rectangle 1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9A3E9E6C-95B7-CEB5-DCA1-921D31442F11}"/>
              </a:ext>
            </a:extLst>
          </p:cNvPr>
          <p:cNvPicPr>
            <a:picLocks noChangeAspect="1"/>
          </p:cNvPicPr>
          <p:nvPr/>
        </p:nvPicPr>
        <p:blipFill rotWithShape="1">
          <a:blip r:embed="rId2"/>
          <a:srcRect l="20545" t="9055" r="34182" b="48360"/>
          <a:stretch/>
        </p:blipFill>
        <p:spPr>
          <a:xfrm>
            <a:off x="657225" y="3311277"/>
            <a:ext cx="3305175" cy="1748777"/>
          </a:xfrm>
          <a:prstGeom prst="rect">
            <a:avLst/>
          </a:prstGeom>
        </p:spPr>
      </p:pic>
      <p:sp>
        <p:nvSpPr>
          <p:cNvPr id="3" name="Content Placeholder 2">
            <a:extLst>
              <a:ext uri="{FF2B5EF4-FFF2-40B4-BE49-F238E27FC236}">
                <a16:creationId xmlns:a16="http://schemas.microsoft.com/office/drawing/2014/main" id="{EF9DF009-926D-4A5F-8CB0-45D904FBB3D9}"/>
              </a:ext>
            </a:extLst>
          </p:cNvPr>
          <p:cNvSpPr>
            <a:spLocks noGrp="1"/>
          </p:cNvSpPr>
          <p:nvPr>
            <p:ph idx="1"/>
          </p:nvPr>
        </p:nvSpPr>
        <p:spPr>
          <a:xfrm>
            <a:off x="4505325" y="2180496"/>
            <a:ext cx="7105481" cy="4045683"/>
          </a:xfrm>
        </p:spPr>
        <p:txBody>
          <a:bodyPr>
            <a:normAutofit/>
          </a:bodyPr>
          <a:lstStyle/>
          <a:p>
            <a:pPr marL="0" indent="0">
              <a:buNone/>
            </a:pPr>
            <a:r>
              <a:rPr lang="en-US" sz="2400" b="1" dirty="0"/>
              <a:t>Follow along with the DIVA GIS Instructions carefully </a:t>
            </a:r>
          </a:p>
          <a:p>
            <a:pPr>
              <a:buFontTx/>
              <a:buChar char="-"/>
            </a:pPr>
            <a:r>
              <a:rPr lang="en-US" sz="2400" dirty="0"/>
              <a:t>Apply climate data from the </a:t>
            </a:r>
            <a:r>
              <a:rPr lang="en-US" sz="2400" dirty="0" err="1"/>
              <a:t>GISzip</a:t>
            </a:r>
            <a:r>
              <a:rPr lang="en-US" sz="2400" dirty="0"/>
              <a:t> folder to your map. </a:t>
            </a:r>
          </a:p>
          <a:p>
            <a:pPr>
              <a:buFontTx/>
              <a:buChar char="-"/>
            </a:pPr>
            <a:r>
              <a:rPr lang="en-US" sz="2400" dirty="0"/>
              <a:t>Alter the climate by clicking “change climate” by +1, +2, +3 degrees and compare habitable ranges. </a:t>
            </a:r>
          </a:p>
          <a:p>
            <a:pPr>
              <a:buFontTx/>
              <a:buChar char="-"/>
            </a:pPr>
            <a:r>
              <a:rPr lang="en-US" sz="2400" dirty="0"/>
              <a:t>Keep your maps open for signature questions. </a:t>
            </a:r>
          </a:p>
        </p:txBody>
      </p:sp>
      <p:sp>
        <p:nvSpPr>
          <p:cNvPr id="6" name="TextBox 5">
            <a:extLst>
              <a:ext uri="{FF2B5EF4-FFF2-40B4-BE49-F238E27FC236}">
                <a16:creationId xmlns:a16="http://schemas.microsoft.com/office/drawing/2014/main" id="{8250B53B-A381-563B-C532-20D109721E93}"/>
              </a:ext>
            </a:extLst>
          </p:cNvPr>
          <p:cNvSpPr txBox="1"/>
          <p:nvPr/>
        </p:nvSpPr>
        <p:spPr>
          <a:xfrm>
            <a:off x="10800971" y="702156"/>
            <a:ext cx="809837" cy="369332"/>
          </a:xfrm>
          <a:prstGeom prst="rect">
            <a:avLst/>
          </a:prstGeom>
          <a:noFill/>
        </p:spPr>
        <p:txBody>
          <a:bodyPr wrap="none" rtlCol="0">
            <a:spAutoFit/>
          </a:bodyPr>
          <a:lstStyle/>
          <a:p>
            <a:pPr>
              <a:spcAft>
                <a:spcPts val="600"/>
              </a:spcAft>
            </a:pPr>
            <a:r>
              <a:rPr lang="en-US">
                <a:solidFill>
                  <a:schemeClr val="bg1"/>
                </a:solidFill>
              </a:rPr>
              <a:t>Pg 128</a:t>
            </a:r>
          </a:p>
        </p:txBody>
      </p:sp>
    </p:spTree>
    <p:extLst>
      <p:ext uri="{BB962C8B-B14F-4D97-AF65-F5344CB8AC3E}">
        <p14:creationId xmlns:p14="http://schemas.microsoft.com/office/powerpoint/2010/main" val="3402933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6D9A-3181-4B2B-8711-E4C8A75E18EA}"/>
              </a:ext>
            </a:extLst>
          </p:cNvPr>
          <p:cNvSpPr>
            <a:spLocks noGrp="1"/>
          </p:cNvSpPr>
          <p:nvPr>
            <p:ph type="title"/>
          </p:nvPr>
        </p:nvSpPr>
        <p:spPr/>
        <p:txBody>
          <a:bodyPr/>
          <a:lstStyle/>
          <a:p>
            <a:r>
              <a:rPr lang="en-US" dirty="0"/>
              <a:t>Part III and IV: Climate change in Oregon</a:t>
            </a:r>
          </a:p>
        </p:txBody>
      </p:sp>
      <p:sp>
        <p:nvSpPr>
          <p:cNvPr id="6" name="Content Placeholder 2">
            <a:extLst>
              <a:ext uri="{FF2B5EF4-FFF2-40B4-BE49-F238E27FC236}">
                <a16:creationId xmlns:a16="http://schemas.microsoft.com/office/drawing/2014/main" id="{5D809595-9E9D-29EE-7E27-BD20981A9CA8}"/>
              </a:ext>
            </a:extLst>
          </p:cNvPr>
          <p:cNvSpPr txBox="1">
            <a:spLocks/>
          </p:cNvSpPr>
          <p:nvPr/>
        </p:nvSpPr>
        <p:spPr>
          <a:xfrm>
            <a:off x="685800" y="1909234"/>
            <a:ext cx="3974018" cy="4485201"/>
          </a:xfrm>
          <a:prstGeom prst="rect">
            <a:avLst/>
          </a:prstGeom>
        </p:spPr>
        <p:txBody>
          <a:bodyPr vert="horz" lIns="91440" tIns="45720" rIns="91440" bIns="45720" rtlCol="0">
            <a:normAutofit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3000" dirty="0"/>
              <a:t>Part 3 </a:t>
            </a:r>
          </a:p>
          <a:p>
            <a:pPr lvl="1"/>
            <a:r>
              <a:rPr lang="en-US" sz="3000" dirty="0"/>
              <a:t>Revisit topics from intro and answer worksheet questions</a:t>
            </a:r>
          </a:p>
          <a:p>
            <a:r>
              <a:rPr lang="en-US" sz="3000" dirty="0"/>
              <a:t>Part 4</a:t>
            </a:r>
          </a:p>
          <a:p>
            <a:pPr lvl="1"/>
            <a:r>
              <a:rPr lang="en-US" sz="3000" dirty="0"/>
              <a:t>Understand the impacts of Climate Change here in Oregon, and what we can expect moving forward</a:t>
            </a:r>
          </a:p>
          <a:p>
            <a:pPr lvl="1"/>
            <a:endParaRPr lang="en-US" sz="1600" dirty="0"/>
          </a:p>
        </p:txBody>
      </p:sp>
      <p:pic>
        <p:nvPicPr>
          <p:cNvPr id="7" name="Picture 6">
            <a:extLst>
              <a:ext uri="{FF2B5EF4-FFF2-40B4-BE49-F238E27FC236}">
                <a16:creationId xmlns:a16="http://schemas.microsoft.com/office/drawing/2014/main" id="{69D05304-41B0-8FD9-DA18-453797383E4B}"/>
              </a:ext>
            </a:extLst>
          </p:cNvPr>
          <p:cNvPicPr>
            <a:picLocks noChangeAspect="1"/>
          </p:cNvPicPr>
          <p:nvPr/>
        </p:nvPicPr>
        <p:blipFill rotWithShape="1">
          <a:blip r:embed="rId3"/>
          <a:srcRect t="924" r="19394" b="8166"/>
          <a:stretch/>
        </p:blipFill>
        <p:spPr>
          <a:xfrm>
            <a:off x="5642426" y="1909234"/>
            <a:ext cx="5593448" cy="4195089"/>
          </a:xfrm>
          <a:prstGeom prst="rect">
            <a:avLst/>
          </a:prstGeom>
        </p:spPr>
      </p:pic>
      <p:sp>
        <p:nvSpPr>
          <p:cNvPr id="9" name="TextBox 8">
            <a:extLst>
              <a:ext uri="{FF2B5EF4-FFF2-40B4-BE49-F238E27FC236}">
                <a16:creationId xmlns:a16="http://schemas.microsoft.com/office/drawing/2014/main" id="{F7CE929B-8BE6-483B-1190-05656E498534}"/>
              </a:ext>
            </a:extLst>
          </p:cNvPr>
          <p:cNvSpPr txBox="1"/>
          <p:nvPr/>
        </p:nvSpPr>
        <p:spPr>
          <a:xfrm>
            <a:off x="5372100" y="6209769"/>
            <a:ext cx="6134100" cy="369332"/>
          </a:xfrm>
          <a:prstGeom prst="rect">
            <a:avLst/>
          </a:prstGeom>
          <a:noFill/>
        </p:spPr>
        <p:txBody>
          <a:bodyPr wrap="square">
            <a:spAutoFit/>
          </a:bodyPr>
          <a:lstStyle/>
          <a:p>
            <a:r>
              <a:rPr lang="en-US" dirty="0"/>
              <a:t>The photo is a king tide in Oregon, mimicking higher sea levels</a:t>
            </a:r>
          </a:p>
        </p:txBody>
      </p:sp>
      <p:sp>
        <p:nvSpPr>
          <p:cNvPr id="3" name="TextBox 2">
            <a:extLst>
              <a:ext uri="{FF2B5EF4-FFF2-40B4-BE49-F238E27FC236}">
                <a16:creationId xmlns:a16="http://schemas.microsoft.com/office/drawing/2014/main" id="{8C86BF32-AC55-923D-A81D-B144F389E166}"/>
              </a:ext>
            </a:extLst>
          </p:cNvPr>
          <p:cNvSpPr txBox="1"/>
          <p:nvPr/>
        </p:nvSpPr>
        <p:spPr>
          <a:xfrm>
            <a:off x="10800971" y="702156"/>
            <a:ext cx="809837" cy="369332"/>
          </a:xfrm>
          <a:prstGeom prst="rect">
            <a:avLst/>
          </a:prstGeom>
          <a:noFill/>
        </p:spPr>
        <p:txBody>
          <a:bodyPr wrap="none" rtlCol="0">
            <a:spAutoFit/>
          </a:bodyPr>
          <a:lstStyle/>
          <a:p>
            <a:r>
              <a:rPr lang="en-US" dirty="0">
                <a:solidFill>
                  <a:schemeClr val="bg1"/>
                </a:solidFill>
              </a:rPr>
              <a:t>Pg 139</a:t>
            </a:r>
          </a:p>
        </p:txBody>
      </p:sp>
    </p:spTree>
    <p:extLst>
      <p:ext uri="{BB962C8B-B14F-4D97-AF65-F5344CB8AC3E}">
        <p14:creationId xmlns:p14="http://schemas.microsoft.com/office/powerpoint/2010/main" val="49802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4" descr="Yellow question mark">
            <a:extLst>
              <a:ext uri="{FF2B5EF4-FFF2-40B4-BE49-F238E27FC236}">
                <a16:creationId xmlns:a16="http://schemas.microsoft.com/office/drawing/2014/main" id="{F65414CF-29B5-4629-9ECB-7B2C2F023BDD}"/>
              </a:ext>
            </a:extLst>
          </p:cNvPr>
          <p:cNvPicPr>
            <a:picLocks noChangeAspect="1"/>
          </p:cNvPicPr>
          <p:nvPr/>
        </p:nvPicPr>
        <p:blipFill rotWithShape="1">
          <a:blip r:embed="rId3">
            <a:duotone>
              <a:schemeClr val="accent1">
                <a:shade val="45000"/>
                <a:satMod val="135000"/>
              </a:schemeClr>
              <a:prstClr val="white"/>
            </a:duotone>
            <a:alphaModFix amt="25000"/>
          </a:blip>
          <a:srcRect l="7273"/>
          <a:stretch/>
        </p:blipFill>
        <p:spPr>
          <a:xfrm>
            <a:off x="796652" y="9"/>
            <a:ext cx="10598713" cy="6857993"/>
          </a:xfrm>
          <a:prstGeom prst="rect">
            <a:avLst/>
          </a:prstGeom>
        </p:spPr>
      </p:pic>
      <p:sp>
        <p:nvSpPr>
          <p:cNvPr id="3" name="Title 2"/>
          <p:cNvSpPr>
            <a:spLocks noGrp="1"/>
          </p:cNvSpPr>
          <p:nvPr>
            <p:ph type="title"/>
          </p:nvPr>
        </p:nvSpPr>
        <p:spPr>
          <a:xfrm>
            <a:off x="1321273" y="770467"/>
            <a:ext cx="9373251" cy="3352800"/>
          </a:xfrm>
        </p:spPr>
        <p:txBody>
          <a:bodyPr vert="horz" lIns="62345" tIns="31173" rIns="62345" bIns="31173" rtlCol="0" anchor="b">
            <a:normAutofit/>
          </a:bodyPr>
          <a:lstStyle/>
          <a:p>
            <a:pPr defTabSz="623423">
              <a:lnSpc>
                <a:spcPct val="80000"/>
              </a:lnSpc>
            </a:pPr>
            <a:r>
              <a:rPr lang="en-US" sz="6000" b="1" spc="-83" dirty="0">
                <a:solidFill>
                  <a:srgbClr val="FFFFFF"/>
                </a:solidFill>
              </a:rPr>
              <a:t>Questions?</a:t>
            </a:r>
          </a:p>
        </p:txBody>
      </p:sp>
    </p:spTree>
    <p:extLst>
      <p:ext uri="{BB962C8B-B14F-4D97-AF65-F5344CB8AC3E}">
        <p14:creationId xmlns:p14="http://schemas.microsoft.com/office/powerpoint/2010/main" val="2436214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rot="16200000">
            <a:off x="0" y="3252788"/>
            <a:ext cx="5665788" cy="352425"/>
          </a:xfrm>
        </p:spPr>
        <p:txBody>
          <a:bodyPr>
            <a:normAutofit fontScale="90000"/>
          </a:bodyPr>
          <a:lstStyle/>
          <a:p>
            <a:pPr algn="ctr"/>
            <a:r>
              <a:rPr lang="en-US" dirty="0"/>
              <a:t>Today’s roadmap and tips:</a:t>
            </a:r>
          </a:p>
        </p:txBody>
      </p:sp>
      <p:sp>
        <p:nvSpPr>
          <p:cNvPr id="3" name="Content Placeholder 2"/>
          <p:cNvSpPr>
            <a:spLocks noGrp="1"/>
          </p:cNvSpPr>
          <p:nvPr>
            <p:ph idx="4294967295"/>
          </p:nvPr>
        </p:nvSpPr>
        <p:spPr>
          <a:xfrm>
            <a:off x="406158" y="0"/>
            <a:ext cx="11343882" cy="6736079"/>
          </a:xfrm>
        </p:spPr>
        <p:txBody>
          <a:bodyPr>
            <a:noAutofit/>
          </a:bodyPr>
          <a:lstStyle/>
          <a:p>
            <a:pPr marL="305435" indent="-305435">
              <a:spcBef>
                <a:spcPts val="0"/>
              </a:spcBef>
              <a:buFont typeface="Arial" panose="05020102010507070707" pitchFamily="18" charset="2"/>
              <a:buChar char="•"/>
            </a:pPr>
            <a:r>
              <a:rPr lang="en-US" sz="2400" b="1" dirty="0">
                <a:solidFill>
                  <a:schemeClr val="accent1"/>
                </a:solidFill>
              </a:rPr>
              <a:t>Part 1: Climate change and migration</a:t>
            </a:r>
            <a:endParaRPr lang="en-US"/>
          </a:p>
          <a:p>
            <a:pPr marL="629920" lvl="1" indent="-305435">
              <a:spcBef>
                <a:spcPts val="0"/>
              </a:spcBef>
              <a:buFont typeface="Arial" panose="05020102010507070707" pitchFamily="18" charset="2"/>
              <a:buChar char="•"/>
            </a:pPr>
            <a:r>
              <a:rPr lang="en-US" sz="2200" dirty="0">
                <a:solidFill>
                  <a:schemeClr val="tx1"/>
                </a:solidFill>
              </a:rPr>
              <a:t>Download GIS zip folder and extract files before starting</a:t>
            </a:r>
            <a:endParaRPr lang="en-US" sz="2200" u="sng" dirty="0">
              <a:solidFill>
                <a:schemeClr val="tx1"/>
              </a:solidFill>
            </a:endParaRPr>
          </a:p>
          <a:p>
            <a:pPr marL="629920" lvl="1" indent="-305435">
              <a:spcBef>
                <a:spcPts val="0"/>
              </a:spcBef>
              <a:buFont typeface="Arial" panose="05020102010507070707" pitchFamily="18" charset="2"/>
              <a:buChar char="•"/>
            </a:pPr>
            <a:r>
              <a:rPr lang="en-US" sz="2200" u="sng" dirty="0">
                <a:solidFill>
                  <a:schemeClr val="accent2"/>
                </a:solidFill>
              </a:rPr>
              <a:t>pg126, Q12</a:t>
            </a:r>
            <a:r>
              <a:rPr lang="en-US" sz="2200" dirty="0">
                <a:solidFill>
                  <a:schemeClr val="tx1"/>
                </a:solidFill>
              </a:rPr>
              <a:t>: The graph will automatically generate. Ignore this step!</a:t>
            </a:r>
          </a:p>
          <a:p>
            <a:pPr marL="305435" indent="-305435">
              <a:spcBef>
                <a:spcPts val="0"/>
              </a:spcBef>
              <a:buFont typeface="Arial" panose="05020102010507070707" pitchFamily="18" charset="2"/>
              <a:buChar char="•"/>
            </a:pPr>
            <a:r>
              <a:rPr lang="en-US" sz="2400" b="1" dirty="0">
                <a:solidFill>
                  <a:schemeClr val="accent1"/>
                </a:solidFill>
              </a:rPr>
              <a:t>Part 2: Using GIS to model habitat under different climates</a:t>
            </a:r>
          </a:p>
          <a:p>
            <a:pPr marL="629920" lvl="1" indent="-305435">
              <a:spcBef>
                <a:spcPts val="0"/>
              </a:spcBef>
              <a:buFont typeface="Arial" panose="05020102010507070707" pitchFamily="18" charset="2"/>
              <a:buChar char="•"/>
            </a:pPr>
            <a:r>
              <a:rPr lang="en-US" sz="2200" dirty="0">
                <a:solidFill>
                  <a:schemeClr val="tx1"/>
                </a:solidFill>
              </a:rPr>
              <a:t>BE PATIENT. Don’t click anything after “apply” until the map regenerates</a:t>
            </a:r>
          </a:p>
          <a:p>
            <a:pPr marL="629920" lvl="1" indent="-305435">
              <a:spcBef>
                <a:spcPts val="0"/>
              </a:spcBef>
              <a:buFont typeface="Arial" panose="05020102010507070707" pitchFamily="18" charset="2"/>
              <a:buChar char="•"/>
            </a:pPr>
            <a:r>
              <a:rPr lang="en-US" sz="2200" dirty="0">
                <a:solidFill>
                  <a:schemeClr val="tx1"/>
                </a:solidFill>
              </a:rPr>
              <a:t>Save all files to downloads, not shared drive (bootcamp)</a:t>
            </a:r>
          </a:p>
          <a:p>
            <a:pPr marL="629920" lvl="1" indent="-305435">
              <a:spcBef>
                <a:spcPts val="0"/>
              </a:spcBef>
              <a:buFont typeface="Arial" panose="05020102010507070707" pitchFamily="18" charset="2"/>
              <a:buChar char="•"/>
            </a:pPr>
            <a:r>
              <a:rPr lang="en-US" sz="2200" u="sng" dirty="0">
                <a:solidFill>
                  <a:schemeClr val="accent2"/>
                </a:solidFill>
              </a:rPr>
              <a:t>pg131, Q5</a:t>
            </a:r>
            <a:r>
              <a:rPr lang="en-US" sz="2200" dirty="0">
                <a:solidFill>
                  <a:schemeClr val="tx1"/>
                </a:solidFill>
              </a:rPr>
              <a:t>: Close excel file before uploading to GIS.</a:t>
            </a:r>
          </a:p>
          <a:p>
            <a:pPr marL="629920" lvl="1" indent="-305435">
              <a:spcBef>
                <a:spcPts val="0"/>
              </a:spcBef>
              <a:buFont typeface="Arial" panose="05020102010507070707" pitchFamily="18" charset="2"/>
              <a:buChar char="•"/>
            </a:pPr>
            <a:r>
              <a:rPr lang="en-US" sz="2200" u="sng" dirty="0">
                <a:solidFill>
                  <a:schemeClr val="accent2"/>
                </a:solidFill>
              </a:rPr>
              <a:t>pg137. Q13</a:t>
            </a:r>
            <a:r>
              <a:rPr lang="en-US" sz="2200" dirty="0">
                <a:solidFill>
                  <a:schemeClr val="tx1"/>
                </a:solidFill>
              </a:rPr>
              <a:t>: Reorder map by right clicking on the data points and click “move to top”</a:t>
            </a:r>
          </a:p>
          <a:p>
            <a:pPr marL="629920" lvl="1" indent="-305435">
              <a:spcBef>
                <a:spcPts val="0"/>
              </a:spcBef>
              <a:buFont typeface="Arial" panose="05020102010507070707" pitchFamily="18" charset="2"/>
              <a:buChar char="•"/>
            </a:pPr>
            <a:r>
              <a:rPr lang="en-US" sz="2200" u="sng" dirty="0">
                <a:solidFill>
                  <a:schemeClr val="accent2"/>
                </a:solidFill>
              </a:rPr>
              <a:t>pg138. Q7</a:t>
            </a:r>
            <a:r>
              <a:rPr lang="en-US" sz="2200" dirty="0">
                <a:solidFill>
                  <a:schemeClr val="tx1"/>
                </a:solidFill>
              </a:rPr>
              <a:t>: Go to input and change “worldclim_2-5m” to “</a:t>
            </a:r>
            <a:r>
              <a:rPr lang="en-US" sz="2200" dirty="0">
                <a:solidFill>
                  <a:schemeClr val="tx1"/>
                </a:solidFill>
                <a:highlight>
                  <a:srgbClr val="FFFF00"/>
                </a:highlight>
              </a:rPr>
              <a:t>wc_cmm3_2-5m</a:t>
            </a:r>
            <a:r>
              <a:rPr lang="en-US" sz="2200" dirty="0">
                <a:solidFill>
                  <a:schemeClr val="tx1"/>
                </a:solidFill>
              </a:rPr>
              <a:t>”</a:t>
            </a:r>
          </a:p>
          <a:p>
            <a:pPr marL="305435" indent="-305435">
              <a:spcBef>
                <a:spcPts val="0"/>
              </a:spcBef>
              <a:buFont typeface="Arial" panose="05020102010507070707" pitchFamily="18" charset="2"/>
              <a:buChar char="•"/>
            </a:pPr>
            <a:r>
              <a:rPr lang="en-US" sz="2400" b="1" dirty="0">
                <a:solidFill>
                  <a:schemeClr val="accent1"/>
                </a:solidFill>
              </a:rPr>
              <a:t>Log off computers.</a:t>
            </a:r>
          </a:p>
        </p:txBody>
      </p:sp>
    </p:spTree>
    <p:extLst>
      <p:ext uri="{BB962C8B-B14F-4D97-AF65-F5344CB8AC3E}">
        <p14:creationId xmlns:p14="http://schemas.microsoft.com/office/powerpoint/2010/main" val="2282178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Jurassic World 'Dino Hybrid' Thank You Note Set w/ Envelopes (8ct)">
            <a:extLst>
              <a:ext uri="{FF2B5EF4-FFF2-40B4-BE49-F238E27FC236}">
                <a16:creationId xmlns:a16="http://schemas.microsoft.com/office/drawing/2014/main" id="{7FD8B28F-B7CC-6DF8-A47C-20DF624A6E29}"/>
              </a:ext>
            </a:extLst>
          </p:cNvPr>
          <p:cNvPicPr>
            <a:picLocks noChangeAspect="1"/>
          </p:cNvPicPr>
          <p:nvPr/>
        </p:nvPicPr>
        <p:blipFill>
          <a:blip r:embed="rId2"/>
          <a:stretch>
            <a:fillRect/>
          </a:stretch>
        </p:blipFill>
        <p:spPr>
          <a:xfrm>
            <a:off x="3310467" y="643467"/>
            <a:ext cx="5571066" cy="5571066"/>
          </a:xfrm>
          <a:prstGeom prst="rect">
            <a:avLst/>
          </a:prstGeom>
        </p:spPr>
      </p:pic>
    </p:spTree>
    <p:extLst>
      <p:ext uri="{BB962C8B-B14F-4D97-AF65-F5344CB8AC3E}">
        <p14:creationId xmlns:p14="http://schemas.microsoft.com/office/powerpoint/2010/main" val="41682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AA1D-4B94-6501-69FC-04D1A863900A}"/>
              </a:ext>
            </a:extLst>
          </p:cNvPr>
          <p:cNvSpPr>
            <a:spLocks noGrp="1"/>
          </p:cNvSpPr>
          <p:nvPr>
            <p:ph type="title"/>
          </p:nvPr>
        </p:nvSpPr>
        <p:spPr/>
        <p:txBody>
          <a:bodyPr/>
          <a:lstStyle/>
          <a:p>
            <a:r>
              <a:rPr lang="en-US" dirty="0">
                <a:ea typeface="+mj-lt"/>
                <a:cs typeface="+mj-lt"/>
              </a:rPr>
              <a:t>Student Learning Experience Survey </a:t>
            </a:r>
          </a:p>
        </p:txBody>
      </p:sp>
      <p:sp>
        <p:nvSpPr>
          <p:cNvPr id="3" name="Content Placeholder 2">
            <a:extLst>
              <a:ext uri="{FF2B5EF4-FFF2-40B4-BE49-F238E27FC236}">
                <a16:creationId xmlns:a16="http://schemas.microsoft.com/office/drawing/2014/main" id="{B72038EF-BA52-587B-D56A-EB4F97951D6E}"/>
              </a:ext>
            </a:extLst>
          </p:cNvPr>
          <p:cNvSpPr>
            <a:spLocks noGrp="1"/>
          </p:cNvSpPr>
          <p:nvPr>
            <p:ph idx="1"/>
          </p:nvPr>
        </p:nvSpPr>
        <p:spPr>
          <a:xfrm>
            <a:off x="581192" y="2180496"/>
            <a:ext cx="6375973" cy="3678303"/>
          </a:xfrm>
        </p:spPr>
        <p:txBody>
          <a:bodyPr/>
          <a:lstStyle/>
          <a:p>
            <a:pPr marL="305435" indent="-305435"/>
            <a:r>
              <a:rPr lang="en-US" dirty="0">
                <a:ea typeface="+mn-lt"/>
                <a:cs typeface="+mn-lt"/>
              </a:rPr>
              <a:t>The Student Learning Experience survey (SLE) offers students and instructors the opportunity to work together to improve the quality of teaching at OSU. </a:t>
            </a:r>
            <a:endParaRPr lang="en-US" dirty="0"/>
          </a:p>
          <a:p>
            <a:pPr marL="305435" indent="-305435"/>
            <a:r>
              <a:rPr lang="en-US" dirty="0">
                <a:ea typeface="+mn-lt"/>
                <a:cs typeface="+mn-lt"/>
              </a:rPr>
              <a:t>Scan the QR code with your phone. Login to the SLE using your OSU ONID credentials. </a:t>
            </a:r>
            <a:endParaRPr lang="en-US" dirty="0"/>
          </a:p>
          <a:p>
            <a:pPr marL="305435" indent="-305435"/>
            <a:r>
              <a:rPr lang="en-US" dirty="0">
                <a:ea typeface="+mn-lt"/>
                <a:cs typeface="+mn-lt"/>
              </a:rPr>
              <a:t>The first 5 weeks of the lecture was taught by Dr. John Fowler. The second 5 weeks of the lecture was taught by Dr. Carmen </a:t>
            </a:r>
            <a:r>
              <a:rPr lang="en-US" dirty="0" err="1">
                <a:ea typeface="+mn-lt"/>
                <a:cs typeface="+mn-lt"/>
              </a:rPr>
              <a:t>Harjoe</a:t>
            </a:r>
            <a:r>
              <a:rPr lang="en-US" dirty="0">
                <a:ea typeface="+mn-lt"/>
                <a:cs typeface="+mn-lt"/>
              </a:rPr>
              <a:t>. Your lab teacher was me, Giovanni A. Crestani.</a:t>
            </a:r>
            <a:endParaRPr lang="en-US" dirty="0"/>
          </a:p>
          <a:p>
            <a:pPr marL="305435" indent="-305435"/>
            <a:r>
              <a:rPr lang="en-US" dirty="0">
                <a:ea typeface="+mn-lt"/>
                <a:cs typeface="+mn-lt"/>
              </a:rPr>
              <a:t>Thank you for helping us improve our course and our teaching! </a:t>
            </a:r>
            <a:endParaRPr lang="en-US" dirty="0"/>
          </a:p>
        </p:txBody>
      </p:sp>
      <p:pic>
        <p:nvPicPr>
          <p:cNvPr id="4" name="Picture 3" descr="A qr code on a white background&#10;&#10;Description automatically generated">
            <a:extLst>
              <a:ext uri="{FF2B5EF4-FFF2-40B4-BE49-F238E27FC236}">
                <a16:creationId xmlns:a16="http://schemas.microsoft.com/office/drawing/2014/main" id="{BB7B850F-8EEC-8259-BA41-88523CDA7177}"/>
              </a:ext>
            </a:extLst>
          </p:cNvPr>
          <p:cNvPicPr>
            <a:picLocks noChangeAspect="1"/>
          </p:cNvPicPr>
          <p:nvPr/>
        </p:nvPicPr>
        <p:blipFill>
          <a:blip r:embed="rId2"/>
          <a:stretch>
            <a:fillRect/>
          </a:stretch>
        </p:blipFill>
        <p:spPr>
          <a:xfrm>
            <a:off x="6957786" y="2050142"/>
            <a:ext cx="4653644" cy="4626430"/>
          </a:xfrm>
          <a:prstGeom prst="rect">
            <a:avLst/>
          </a:prstGeom>
        </p:spPr>
      </p:pic>
    </p:spTree>
    <p:extLst>
      <p:ext uri="{BB962C8B-B14F-4D97-AF65-F5344CB8AC3E}">
        <p14:creationId xmlns:p14="http://schemas.microsoft.com/office/powerpoint/2010/main" val="610414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Objectives</a:t>
            </a:r>
          </a:p>
        </p:txBody>
      </p:sp>
      <p:sp>
        <p:nvSpPr>
          <p:cNvPr id="3" name="Content Placeholder 2"/>
          <p:cNvSpPr>
            <a:spLocks noGrp="1"/>
          </p:cNvSpPr>
          <p:nvPr>
            <p:ph idx="1"/>
          </p:nvPr>
        </p:nvSpPr>
        <p:spPr/>
        <p:txBody>
          <a:bodyPr>
            <a:normAutofit fontScale="62500" lnSpcReduction="20000"/>
          </a:bodyPr>
          <a:lstStyle/>
          <a:p>
            <a:pPr marL="0" indent="0">
              <a:buNone/>
            </a:pPr>
            <a:r>
              <a:rPr lang="en-US" sz="3300" dirty="0"/>
              <a:t>1. </a:t>
            </a:r>
            <a:r>
              <a:rPr lang="en-US" sz="3300" dirty="0">
                <a:solidFill>
                  <a:schemeClr val="accent1"/>
                </a:solidFill>
              </a:rPr>
              <a:t>Predict amphibian migration events using climate data and knowledge of amphibian behavior</a:t>
            </a:r>
            <a:r>
              <a:rPr lang="en-US" sz="3300" dirty="0"/>
              <a:t>;</a:t>
            </a:r>
          </a:p>
          <a:p>
            <a:pPr marL="0" indent="0">
              <a:buNone/>
            </a:pPr>
            <a:r>
              <a:rPr lang="en-US" sz="3300" dirty="0"/>
              <a:t>2. Use amphibian sighting data to evaluate predictions for accuracy and to identify environmental variables that cue amphibian migration events;</a:t>
            </a:r>
          </a:p>
          <a:p>
            <a:pPr marL="0" indent="0">
              <a:buNone/>
            </a:pPr>
            <a:r>
              <a:rPr lang="en-US" sz="3300" dirty="0"/>
              <a:t>3</a:t>
            </a:r>
            <a:r>
              <a:rPr lang="en-US" sz="3300" dirty="0">
                <a:solidFill>
                  <a:schemeClr val="tx1"/>
                </a:solidFill>
              </a:rPr>
              <a:t>.</a:t>
            </a:r>
            <a:r>
              <a:rPr lang="en-US" sz="3300" b="1" dirty="0">
                <a:solidFill>
                  <a:schemeClr val="accent1"/>
                </a:solidFill>
              </a:rPr>
              <a:t> </a:t>
            </a:r>
            <a:r>
              <a:rPr lang="en-US" sz="3300" dirty="0">
                <a:solidFill>
                  <a:schemeClr val="accent1"/>
                </a:solidFill>
              </a:rPr>
              <a:t>Create and analyze graphs </a:t>
            </a:r>
            <a:r>
              <a:rPr lang="en-US" sz="3300" dirty="0"/>
              <a:t>in order to identify relationships between amphibian migration, latitude and temperature;</a:t>
            </a:r>
          </a:p>
          <a:p>
            <a:pPr marL="0" indent="0">
              <a:buNone/>
            </a:pPr>
            <a:r>
              <a:rPr lang="en-US" sz="3300" dirty="0"/>
              <a:t>4. Describe potential applications of amphibian sighting data to scientific research on climate change and amphibian conservation efforts.</a:t>
            </a:r>
          </a:p>
          <a:p>
            <a:pPr marL="0" indent="0">
              <a:buNone/>
            </a:pPr>
            <a:r>
              <a:rPr lang="en-US" sz="3300" dirty="0"/>
              <a:t>5</a:t>
            </a:r>
            <a:r>
              <a:rPr lang="en-US" sz="3300" dirty="0">
                <a:solidFill>
                  <a:schemeClr val="accent1"/>
                </a:solidFill>
              </a:rPr>
              <a:t>. Use a Geographic Information System </a:t>
            </a:r>
            <a:r>
              <a:rPr lang="en-US" sz="3300" dirty="0"/>
              <a:t>program to model species habitat range. </a:t>
            </a:r>
          </a:p>
          <a:p>
            <a:pPr marL="0" indent="0">
              <a:buNone/>
            </a:pPr>
            <a:r>
              <a:rPr lang="en-US" sz="3300" dirty="0"/>
              <a:t>6. </a:t>
            </a:r>
            <a:r>
              <a:rPr lang="en-US" sz="3300" dirty="0">
                <a:solidFill>
                  <a:schemeClr val="accent1"/>
                </a:solidFill>
              </a:rPr>
              <a:t>Model the impacts of different global climate change</a:t>
            </a:r>
            <a:r>
              <a:rPr lang="en-US" sz="3300" dirty="0"/>
              <a:t> scenarios on species habitat range.</a:t>
            </a:r>
          </a:p>
          <a:p>
            <a:pPr marL="0" indent="0">
              <a:buNone/>
            </a:pPr>
            <a:endParaRPr lang="en-US" dirty="0"/>
          </a:p>
          <a:p>
            <a:endParaRPr lang="en-US" dirty="0"/>
          </a:p>
        </p:txBody>
      </p:sp>
    </p:spTree>
    <p:extLst>
      <p:ext uri="{BB962C8B-B14F-4D97-AF65-F5344CB8AC3E}">
        <p14:creationId xmlns:p14="http://schemas.microsoft.com/office/powerpoint/2010/main" val="133751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255841"/>
            <a:ext cx="10772775" cy="801727"/>
          </a:xfrm>
        </p:spPr>
        <p:txBody>
          <a:bodyPr/>
          <a:lstStyle/>
          <a:p>
            <a:r>
              <a:rPr lang="en-US" dirty="0"/>
              <a:t>Why are frogs disappearing?</a:t>
            </a:r>
          </a:p>
        </p:txBody>
      </p:sp>
      <p:pic>
        <p:nvPicPr>
          <p:cNvPr id="4" name="Online Media 3" title="Disappearing frogs - Kerry M. Kriger">
            <a:hlinkClick r:id="" action="ppaction://media"/>
            <a:extLst>
              <a:ext uri="{FF2B5EF4-FFF2-40B4-BE49-F238E27FC236}">
                <a16:creationId xmlns:a16="http://schemas.microsoft.com/office/drawing/2014/main" id="{8E4FE298-14BE-4C2E-8860-BA6E7449CC14}"/>
              </a:ext>
            </a:extLst>
          </p:cNvPr>
          <p:cNvPicPr>
            <a:picLocks noRot="1" noChangeAspect="1"/>
          </p:cNvPicPr>
          <p:nvPr>
            <a:videoFile r:link="rId1"/>
          </p:nvPr>
        </p:nvPicPr>
        <p:blipFill>
          <a:blip r:embed="rId4"/>
          <a:stretch>
            <a:fillRect/>
          </a:stretch>
        </p:blipFill>
        <p:spPr>
          <a:xfrm>
            <a:off x="1759686" y="1301260"/>
            <a:ext cx="8672629" cy="4900035"/>
          </a:xfrm>
          <a:prstGeom prst="rect">
            <a:avLst/>
          </a:prstGeom>
        </p:spPr>
      </p:pic>
    </p:spTree>
    <p:extLst>
      <p:ext uri="{BB962C8B-B14F-4D97-AF65-F5344CB8AC3E}">
        <p14:creationId xmlns:p14="http://schemas.microsoft.com/office/powerpoint/2010/main" val="265758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sp>
        <p:nvSpPr>
          <p:cNvPr id="87" name="Google Shape;87;p13"/>
          <p:cNvSpPr/>
          <p:nvPr/>
        </p:nvSpPr>
        <p:spPr>
          <a:xfrm rot="16200000">
            <a:off x="7640704" y="1327370"/>
            <a:ext cx="4160294" cy="2996267"/>
          </a:xfrm>
          <a:prstGeom prst="rect">
            <a:avLst/>
          </a:prstGeom>
          <a:solidFill>
            <a:schemeClr val="accent1"/>
          </a:solidFill>
          <a:ln>
            <a:noFill/>
          </a:ln>
        </p:spPr>
        <p:txBody>
          <a:bodyPr spcFirstLastPara="1" wrap="square" lIns="96000" tIns="96000" rIns="96000" bIns="96000" anchor="ctr" anchorCtr="0">
            <a:noAutofit/>
          </a:bodyPr>
          <a:lstStyle/>
          <a:p>
            <a:endParaRPr sz="1059"/>
          </a:p>
        </p:txBody>
      </p:sp>
      <p:sp>
        <p:nvSpPr>
          <p:cNvPr id="89" name="Google Shape;89;p13"/>
          <p:cNvSpPr txBox="1">
            <a:spLocks noGrp="1"/>
          </p:cNvSpPr>
          <p:nvPr>
            <p:ph type="title" idx="4294967295"/>
          </p:nvPr>
        </p:nvSpPr>
        <p:spPr>
          <a:xfrm>
            <a:off x="0" y="688975"/>
            <a:ext cx="7772400" cy="468313"/>
          </a:xfrm>
          <a:prstGeom prst="rect">
            <a:avLst/>
          </a:prstGeom>
          <a:noFill/>
          <a:ln>
            <a:noFill/>
          </a:ln>
        </p:spPr>
        <p:txBody>
          <a:bodyPr spcFirstLastPara="1" vert="horz" wrap="square" lIns="54000" tIns="26985" rIns="54000" bIns="26985" rtlCol="0" anchor="b" anchorCtr="0">
            <a:noAutofit/>
          </a:bodyPr>
          <a:lstStyle/>
          <a:p>
            <a:pPr>
              <a:spcBef>
                <a:spcPts val="0"/>
              </a:spcBef>
              <a:buClr>
                <a:schemeClr val="lt1"/>
              </a:buClr>
              <a:buSzPts val="4500"/>
            </a:pPr>
            <a:r>
              <a:rPr lang="en" dirty="0">
                <a:solidFill>
                  <a:schemeClr val="accent1"/>
                </a:solidFill>
              </a:rPr>
              <a:t>The Wide World of Science! </a:t>
            </a:r>
            <a:endParaRPr dirty="0">
              <a:solidFill>
                <a:schemeClr val="accent1"/>
              </a:solidFill>
            </a:endParaRPr>
          </a:p>
        </p:txBody>
      </p:sp>
      <p:sp>
        <p:nvSpPr>
          <p:cNvPr id="90" name="Google Shape;90;p13"/>
          <p:cNvSpPr/>
          <p:nvPr/>
        </p:nvSpPr>
        <p:spPr>
          <a:xfrm>
            <a:off x="377504" y="2365283"/>
            <a:ext cx="5937872" cy="4160294"/>
          </a:xfrm>
          <a:prstGeom prst="rect">
            <a:avLst/>
          </a:prstGeom>
          <a:noFill/>
          <a:ln>
            <a:noFill/>
          </a:ln>
        </p:spPr>
        <p:txBody>
          <a:bodyPr spcFirstLastPara="1" wrap="square" lIns="81956" tIns="40985" rIns="81956" bIns="40985" anchor="t" anchorCtr="0">
            <a:noAutofit/>
          </a:bodyPr>
          <a:lstStyle/>
          <a:p>
            <a:pPr marL="545320" lvl="1" indent="-239044">
              <a:spcBef>
                <a:spcPts val="588"/>
              </a:spcBef>
              <a:buSzPts val="2600"/>
              <a:buChar char="○"/>
            </a:pPr>
            <a:r>
              <a:rPr lang="en" sz="2000" dirty="0"/>
              <a:t>Black scientist and WWII veteran</a:t>
            </a:r>
            <a:endParaRPr sz="2000" dirty="0"/>
          </a:p>
          <a:p>
            <a:pPr marL="545320" lvl="1" indent="-239044">
              <a:spcBef>
                <a:spcPts val="588"/>
              </a:spcBef>
              <a:buSzPts val="2600"/>
              <a:buChar char="○"/>
            </a:pPr>
            <a:r>
              <a:rPr lang="en" sz="2000" dirty="0"/>
              <a:t>He researched skin grafting and the protective qualities of melanin</a:t>
            </a:r>
            <a:endParaRPr sz="2000" dirty="0"/>
          </a:p>
          <a:p>
            <a:pPr marL="545320" lvl="1" indent="-239044">
              <a:spcBef>
                <a:spcPts val="588"/>
              </a:spcBef>
              <a:buSzPts val="2600"/>
              <a:buChar char="○"/>
            </a:pPr>
            <a:r>
              <a:rPr lang="en" sz="2000" dirty="0"/>
              <a:t>Sometimes the body can reject its own skin graft</a:t>
            </a:r>
            <a:endParaRPr sz="2000" dirty="0"/>
          </a:p>
          <a:p>
            <a:pPr marL="545320" lvl="1" indent="-239044">
              <a:spcBef>
                <a:spcPts val="588"/>
              </a:spcBef>
              <a:buSzPts val="2600"/>
              <a:buChar char="○"/>
            </a:pPr>
            <a:r>
              <a:rPr lang="en" sz="2000" dirty="0"/>
              <a:t>Amphibians have sensitive skin that can be helpful for dermatological investigation</a:t>
            </a:r>
            <a:endParaRPr sz="2000" dirty="0"/>
          </a:p>
          <a:p>
            <a:pPr marL="545320" lvl="1" indent="-239044">
              <a:spcBef>
                <a:spcPts val="588"/>
              </a:spcBef>
              <a:buSzPts val="2600"/>
              <a:buChar char="○"/>
            </a:pPr>
            <a:r>
              <a:rPr lang="en" sz="2000" dirty="0"/>
              <a:t>By experimenting with amphibians, Dr. Craft learned that </a:t>
            </a:r>
            <a:r>
              <a:rPr lang="en" sz="2000" b="1" dirty="0"/>
              <a:t>increases in stress hormones is correlated with skin graft rejection</a:t>
            </a:r>
            <a:endParaRPr sz="2000" b="1" dirty="0"/>
          </a:p>
          <a:p>
            <a:pPr marL="545320" lvl="1" indent="-239044">
              <a:spcBef>
                <a:spcPts val="588"/>
              </a:spcBef>
              <a:spcAft>
                <a:spcPts val="588"/>
              </a:spcAft>
              <a:buSzPts val="2600"/>
              <a:buChar char="○"/>
            </a:pPr>
            <a:r>
              <a:rPr lang="en" sz="2000" dirty="0"/>
              <a:t>After he retired from American University, he spent time volunteering  to improve educational opportunites for Black students studying STEM</a:t>
            </a:r>
            <a:endParaRPr sz="2000" dirty="0"/>
          </a:p>
        </p:txBody>
      </p:sp>
      <p:sp>
        <p:nvSpPr>
          <p:cNvPr id="91" name="Google Shape;91;p13"/>
          <p:cNvSpPr txBox="1"/>
          <p:nvPr/>
        </p:nvSpPr>
        <p:spPr>
          <a:xfrm>
            <a:off x="377504" y="1191076"/>
            <a:ext cx="4003588" cy="724161"/>
          </a:xfrm>
          <a:prstGeom prst="rect">
            <a:avLst/>
          </a:prstGeom>
          <a:noFill/>
          <a:ln>
            <a:noFill/>
          </a:ln>
        </p:spPr>
        <p:txBody>
          <a:bodyPr spcFirstLastPara="1" wrap="square" lIns="53779" tIns="53779" rIns="53779" bIns="53779" anchor="t" anchorCtr="0">
            <a:spAutoFit/>
          </a:bodyPr>
          <a:lstStyle/>
          <a:p>
            <a:r>
              <a:rPr lang="en" sz="4000" dirty="0">
                <a:latin typeface="Georgia"/>
                <a:ea typeface="Georgia"/>
                <a:cs typeface="Georgia"/>
                <a:sym typeface="Georgia"/>
              </a:rPr>
              <a:t>Thomas Craft Sr.</a:t>
            </a:r>
            <a:endParaRPr sz="4000" dirty="0">
              <a:latin typeface="Georgia"/>
              <a:ea typeface="Georgia"/>
              <a:cs typeface="Georgia"/>
              <a:sym typeface="Georgia"/>
            </a:endParaRPr>
          </a:p>
        </p:txBody>
      </p:sp>
      <p:sp>
        <p:nvSpPr>
          <p:cNvPr id="92" name="Google Shape;92;p13"/>
          <p:cNvSpPr txBox="1"/>
          <p:nvPr/>
        </p:nvSpPr>
        <p:spPr>
          <a:xfrm>
            <a:off x="404447" y="1948898"/>
            <a:ext cx="2171471" cy="416385"/>
          </a:xfrm>
          <a:prstGeom prst="rect">
            <a:avLst/>
          </a:prstGeom>
          <a:noFill/>
          <a:ln>
            <a:noFill/>
          </a:ln>
        </p:spPr>
        <p:txBody>
          <a:bodyPr spcFirstLastPara="1" wrap="square" lIns="53779" tIns="53779" rIns="53779" bIns="53779" anchor="t" anchorCtr="0">
            <a:spAutoFit/>
          </a:bodyPr>
          <a:lstStyle/>
          <a:p>
            <a:r>
              <a:rPr lang="en" sz="2000" dirty="0">
                <a:latin typeface="Lato"/>
                <a:ea typeface="Lato"/>
                <a:cs typeface="Lato"/>
                <a:sym typeface="Lato"/>
              </a:rPr>
              <a:t>1924 - 2022 </a:t>
            </a:r>
            <a:endParaRPr sz="2000" dirty="0">
              <a:latin typeface="Lato"/>
              <a:ea typeface="Lato"/>
              <a:cs typeface="Lato"/>
              <a:sym typeface="Lato"/>
            </a:endParaRPr>
          </a:p>
        </p:txBody>
      </p:sp>
      <p:pic>
        <p:nvPicPr>
          <p:cNvPr id="93" name="Google Shape;93;p13"/>
          <p:cNvPicPr preferRelativeResize="0"/>
          <p:nvPr/>
        </p:nvPicPr>
        <p:blipFill>
          <a:blip r:embed="rId3">
            <a:alphaModFix/>
          </a:blip>
          <a:stretch>
            <a:fillRect/>
          </a:stretch>
        </p:blipFill>
        <p:spPr>
          <a:xfrm>
            <a:off x="6667523" y="4032496"/>
            <a:ext cx="3928236" cy="1258916"/>
          </a:xfrm>
          <a:prstGeom prst="rect">
            <a:avLst/>
          </a:prstGeom>
          <a:noFill/>
          <a:ln w="28575">
            <a:solidFill>
              <a:schemeClr val="accent1"/>
            </a:solidFill>
          </a:ln>
        </p:spPr>
      </p:pic>
      <p:sp>
        <p:nvSpPr>
          <p:cNvPr id="94" name="Google Shape;94;p13"/>
          <p:cNvSpPr txBox="1"/>
          <p:nvPr/>
        </p:nvSpPr>
        <p:spPr>
          <a:xfrm>
            <a:off x="6541838" y="5551129"/>
            <a:ext cx="4920867" cy="939605"/>
          </a:xfrm>
          <a:prstGeom prst="rect">
            <a:avLst/>
          </a:prstGeom>
          <a:noFill/>
          <a:ln>
            <a:noFill/>
          </a:ln>
        </p:spPr>
        <p:txBody>
          <a:bodyPr spcFirstLastPara="1" wrap="square" lIns="53779" tIns="53779" rIns="53779" bIns="53779" anchor="t" anchorCtr="0">
            <a:spAutoFit/>
          </a:bodyPr>
          <a:lstStyle/>
          <a:p>
            <a:r>
              <a:rPr lang="en" dirty="0">
                <a:latin typeface="Lato"/>
                <a:ea typeface="Lato"/>
                <a:cs typeface="Lato"/>
                <a:sym typeface="Lato"/>
              </a:rPr>
              <a:t>Light  colored cells indicating graft acceptance in amphibian. As the study goes on, the graft is rejected</a:t>
            </a:r>
            <a:r>
              <a:rPr lang="en" sz="1400" dirty="0">
                <a:latin typeface="Lato"/>
                <a:ea typeface="Lato"/>
                <a:cs typeface="Lato"/>
                <a:sym typeface="Lato"/>
              </a:rPr>
              <a:t>.</a:t>
            </a:r>
            <a:endParaRPr sz="1400" dirty="0">
              <a:latin typeface="Lato"/>
              <a:ea typeface="Lato"/>
              <a:cs typeface="Lato"/>
              <a:sym typeface="Lato"/>
            </a:endParaRPr>
          </a:p>
        </p:txBody>
      </p:sp>
      <p:graphicFrame>
        <p:nvGraphicFramePr>
          <p:cNvPr id="2" name="Object 1">
            <a:extLst>
              <a:ext uri="{FF2B5EF4-FFF2-40B4-BE49-F238E27FC236}">
                <a16:creationId xmlns:a16="http://schemas.microsoft.com/office/drawing/2014/main" id="{E651D44E-50F1-9D79-C20E-531DAC3E78C9}"/>
              </a:ext>
            </a:extLst>
          </p:cNvPr>
          <p:cNvGraphicFramePr>
            <a:graphicFrameLocks noChangeAspect="1"/>
          </p:cNvGraphicFramePr>
          <p:nvPr>
            <p:extLst>
              <p:ext uri="{D42A27DB-BD31-4B8C-83A1-F6EECF244321}">
                <p14:modId xmlns:p14="http://schemas.microsoft.com/office/powerpoint/2010/main" val="1586077706"/>
              </p:ext>
            </p:extLst>
          </p:nvPr>
        </p:nvGraphicFramePr>
        <p:xfrm>
          <a:off x="8967155" y="269593"/>
          <a:ext cx="2495550" cy="3571875"/>
        </p:xfrm>
        <a:graphic>
          <a:graphicData uri="http://schemas.openxmlformats.org/presentationml/2006/ole">
            <mc:AlternateContent xmlns:mc="http://schemas.openxmlformats.org/markup-compatibility/2006">
              <mc:Choice xmlns:v="urn:schemas-microsoft-com:vml" Requires="v">
                <p:oleObj name="Bitmap Image" r:id="rId4" imgW="2495520" imgH="3571920" progId="Paint.Picture">
                  <p:embed/>
                </p:oleObj>
              </mc:Choice>
              <mc:Fallback>
                <p:oleObj name="Bitmap Image" r:id="rId4" imgW="2495520" imgH="3571920" progId="Paint.Picture">
                  <p:embed/>
                  <p:pic>
                    <p:nvPicPr>
                      <p:cNvPr id="2" name="Object 1">
                        <a:extLst>
                          <a:ext uri="{FF2B5EF4-FFF2-40B4-BE49-F238E27FC236}">
                            <a16:creationId xmlns:a16="http://schemas.microsoft.com/office/drawing/2014/main" id="{E651D44E-50F1-9D79-C20E-531DAC3E78C9}"/>
                          </a:ext>
                        </a:extLst>
                      </p:cNvPr>
                      <p:cNvPicPr/>
                      <p:nvPr/>
                    </p:nvPicPr>
                    <p:blipFill>
                      <a:blip r:embed="rId5"/>
                      <a:stretch>
                        <a:fillRect/>
                      </a:stretch>
                    </p:blipFill>
                    <p:spPr>
                      <a:xfrm>
                        <a:off x="8967155" y="269593"/>
                        <a:ext cx="2495550" cy="3571875"/>
                      </a:xfrm>
                      <a:prstGeom prst="rect">
                        <a:avLst/>
                      </a:prstGeom>
                      <a:ln w="28575">
                        <a:solidFill>
                          <a:schemeClr val="accent1"/>
                        </a:solidFill>
                      </a:ln>
                    </p:spPr>
                  </p:pic>
                </p:oleObj>
              </mc:Fallback>
            </mc:AlternateContent>
          </a:graphicData>
        </a:graphic>
      </p:graphicFrame>
    </p:spTree>
    <p:extLst>
      <p:ext uri="{BB962C8B-B14F-4D97-AF65-F5344CB8AC3E}">
        <p14:creationId xmlns:p14="http://schemas.microsoft.com/office/powerpoint/2010/main" val="116188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356" y="178654"/>
            <a:ext cx="10391288" cy="1143000"/>
          </a:xfrm>
        </p:spPr>
        <p:txBody>
          <a:bodyPr>
            <a:normAutofit/>
          </a:bodyPr>
          <a:lstStyle/>
          <a:p>
            <a:r>
              <a:rPr lang="en-US" dirty="0"/>
              <a:t>Amphibian Migration and Road Mortality</a:t>
            </a:r>
          </a:p>
        </p:txBody>
      </p:sp>
      <p:pic>
        <p:nvPicPr>
          <p:cNvPr id="7" name="Picture 6"/>
          <p:cNvPicPr>
            <a:picLocks noChangeAspect="1"/>
          </p:cNvPicPr>
          <p:nvPr/>
        </p:nvPicPr>
        <p:blipFill>
          <a:blip r:embed="rId3"/>
          <a:stretch>
            <a:fillRect/>
          </a:stretch>
        </p:blipFill>
        <p:spPr>
          <a:xfrm>
            <a:off x="411643" y="1664520"/>
            <a:ext cx="2499507" cy="1874631"/>
          </a:xfrm>
          <a:prstGeom prst="rect">
            <a:avLst/>
          </a:prstGeom>
        </p:spPr>
      </p:pic>
      <p:pic>
        <p:nvPicPr>
          <p:cNvPr id="9" name="Picture 8"/>
          <p:cNvPicPr>
            <a:picLocks noChangeAspect="1"/>
          </p:cNvPicPr>
          <p:nvPr/>
        </p:nvPicPr>
        <p:blipFill>
          <a:blip r:embed="rId4"/>
          <a:stretch>
            <a:fillRect/>
          </a:stretch>
        </p:blipFill>
        <p:spPr>
          <a:xfrm>
            <a:off x="411642" y="3998659"/>
            <a:ext cx="2499507" cy="1537687"/>
          </a:xfrm>
          <a:prstGeom prst="rect">
            <a:avLst/>
          </a:prstGeom>
        </p:spPr>
      </p:pic>
      <p:pic>
        <p:nvPicPr>
          <p:cNvPr id="6" name="Picture 5"/>
          <p:cNvPicPr>
            <a:picLocks noChangeAspect="1"/>
          </p:cNvPicPr>
          <p:nvPr/>
        </p:nvPicPr>
        <p:blipFill>
          <a:blip r:embed="rId5"/>
          <a:stretch>
            <a:fillRect/>
          </a:stretch>
        </p:blipFill>
        <p:spPr>
          <a:xfrm>
            <a:off x="9498036" y="3977633"/>
            <a:ext cx="2262536" cy="1537687"/>
          </a:xfrm>
          <a:prstGeom prst="rect">
            <a:avLst/>
          </a:prstGeom>
        </p:spPr>
      </p:pic>
      <p:pic>
        <p:nvPicPr>
          <p:cNvPr id="4098" name="Picture 2" descr="Player 1 GIFs - Get the best GIF on GIPHY">
            <a:extLst>
              <a:ext uri="{FF2B5EF4-FFF2-40B4-BE49-F238E27FC236}">
                <a16:creationId xmlns:a16="http://schemas.microsoft.com/office/drawing/2014/main" id="{57E7E1AD-8B2F-D4D7-0047-B6BDA57F74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640" y="1664521"/>
            <a:ext cx="6080210" cy="3850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y did the toad cross the road? | Environment | All topics from climate  change to conservation | DW | 14.03.2017">
            <a:extLst>
              <a:ext uri="{FF2B5EF4-FFF2-40B4-BE49-F238E27FC236}">
                <a16:creationId xmlns:a16="http://schemas.microsoft.com/office/drawing/2014/main" id="{A3D7F121-DC14-CAA2-6006-AB7C20B4D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8251" y="1664521"/>
            <a:ext cx="2282321" cy="153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66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209" y="165426"/>
            <a:ext cx="10772775" cy="1658198"/>
          </a:xfrm>
        </p:spPr>
        <p:txBody>
          <a:bodyPr/>
          <a:lstStyle/>
          <a:p>
            <a:r>
              <a:rPr lang="en-US" dirty="0"/>
              <a:t>Management strategies: </a:t>
            </a:r>
            <a:br>
              <a:rPr lang="en-US" dirty="0"/>
            </a:br>
            <a:r>
              <a:rPr lang="en-US" dirty="0"/>
              <a:t>what should we do? </a:t>
            </a:r>
          </a:p>
        </p:txBody>
      </p:sp>
      <p:pic>
        <p:nvPicPr>
          <p:cNvPr id="5122" name="Picture 2" descr="YARN | ♪ It's not easy being green ♪ | The Muppet Show (1976) - S02E19  Peter Sellers | Video gifs by quotes | c9d97634 | 紗">
            <a:extLst>
              <a:ext uri="{FF2B5EF4-FFF2-40B4-BE49-F238E27FC236}">
                <a16:creationId xmlns:a16="http://schemas.microsoft.com/office/drawing/2014/main" id="{DD0C9202-936A-1D00-A877-BF366C115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907" y="2017054"/>
            <a:ext cx="6342185" cy="428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8251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5.3.1.3337"/>
  <p:tag name="PPTVERSION" val="14"/>
  <p:tag name="TPOS" val="2"/>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4313</TotalTime>
  <Words>1743</Words>
  <Application>Microsoft Office PowerPoint</Application>
  <PresentationFormat>Widescreen</PresentationFormat>
  <Paragraphs>185</Paragraphs>
  <Slides>27</Slides>
  <Notes>13</Notes>
  <HiddenSlides>1</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Dividend</vt:lpstr>
      <vt:lpstr>Lab 10 Climate and the Biosphere</vt:lpstr>
      <vt:lpstr>Housekeeping</vt:lpstr>
      <vt:lpstr>PowerPoint Presentation</vt:lpstr>
      <vt:lpstr>Student Learning Experience Survey </vt:lpstr>
      <vt:lpstr>Lab Objectives</vt:lpstr>
      <vt:lpstr>Why are frogs disappearing?</vt:lpstr>
      <vt:lpstr>The Wide World of Science! </vt:lpstr>
      <vt:lpstr>Amphibian Migration and Road Mortality</vt:lpstr>
      <vt:lpstr>Management strategies:  what should we do? </vt:lpstr>
      <vt:lpstr>Wildlife-Friendly Roadways</vt:lpstr>
      <vt:lpstr>Climate and the Biosphere</vt:lpstr>
      <vt:lpstr>Aquatic Biomes</vt:lpstr>
      <vt:lpstr>Climate Change and Human Impact</vt:lpstr>
      <vt:lpstr>How Do Species Respond to Change? </vt:lpstr>
      <vt:lpstr>How will species adapt (or not)?</vt:lpstr>
      <vt:lpstr>How will species adapt (or not)?</vt:lpstr>
      <vt:lpstr>How will species adapt (or not)?</vt:lpstr>
      <vt:lpstr>DIVA-GIS (Geographical Info System) Modeling Envelope Construction</vt:lpstr>
      <vt:lpstr>Using DIVA-GIS: Data Sources</vt:lpstr>
      <vt:lpstr>Lab Mechanics</vt:lpstr>
      <vt:lpstr>Part I:  Amphibians on the Move</vt:lpstr>
      <vt:lpstr>Part II: Modeling Species Habitat</vt:lpstr>
      <vt:lpstr>Part II:  Modeling Species Habitat</vt:lpstr>
      <vt:lpstr>Part II:  Modeling Species Habitat</vt:lpstr>
      <vt:lpstr>Part III and IV: Climate change in Oregon</vt:lpstr>
      <vt:lpstr>Questions?</vt:lpstr>
      <vt:lpstr>Today’s roadmap and tips:</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Krissi Hewitt</dc:creator>
  <cp:lastModifiedBy>Obley, Miriam</cp:lastModifiedBy>
  <cp:revision>167</cp:revision>
  <dcterms:created xsi:type="dcterms:W3CDTF">2013-04-10T21:24:44Z</dcterms:created>
  <dcterms:modified xsi:type="dcterms:W3CDTF">2024-06-03T16:46:25Z</dcterms:modified>
</cp:coreProperties>
</file>